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5"/>
  </p:sldMasterIdLst>
  <p:notesMasterIdLst>
    <p:notesMasterId r:id="rId33"/>
  </p:notesMasterIdLst>
  <p:sldIdLst>
    <p:sldId id="259" r:id="rId6"/>
    <p:sldId id="553" r:id="rId7"/>
    <p:sldId id="367" r:id="rId8"/>
    <p:sldId id="567" r:id="rId9"/>
    <p:sldId id="581" r:id="rId10"/>
    <p:sldId id="582" r:id="rId11"/>
    <p:sldId id="548" r:id="rId12"/>
    <p:sldId id="555" r:id="rId13"/>
    <p:sldId id="554" r:id="rId14"/>
    <p:sldId id="556" r:id="rId15"/>
    <p:sldId id="557" r:id="rId16"/>
    <p:sldId id="570" r:id="rId17"/>
    <p:sldId id="568" r:id="rId18"/>
    <p:sldId id="569" r:id="rId19"/>
    <p:sldId id="571" r:id="rId20"/>
    <p:sldId id="572" r:id="rId21"/>
    <p:sldId id="578" r:id="rId22"/>
    <p:sldId id="579" r:id="rId23"/>
    <p:sldId id="580" r:id="rId24"/>
    <p:sldId id="573" r:id="rId25"/>
    <p:sldId id="574" r:id="rId26"/>
    <p:sldId id="575" r:id="rId27"/>
    <p:sldId id="577" r:id="rId28"/>
    <p:sldId id="576" r:id="rId29"/>
    <p:sldId id="563" r:id="rId30"/>
    <p:sldId id="552" r:id="rId31"/>
    <p:sldId id="54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da, Thomas (FHWA)" initials="DT(" lastIdx="37" clrIdx="0">
    <p:extLst>
      <p:ext uri="{19B8F6BF-5375-455C-9EA6-DF929625EA0E}">
        <p15:presenceInfo xmlns:p15="http://schemas.microsoft.com/office/powerpoint/2012/main" userId="Drda, Thomas (FHWA)" providerId="None"/>
      </p:ext>
    </p:extLst>
  </p:cmAuthor>
  <p:cmAuthor id="2" name="Miltner, Ed (FHWA)" initials="M(" lastIdx="61" clrIdx="1">
    <p:extLst>
      <p:ext uri="{19B8F6BF-5375-455C-9EA6-DF929625EA0E}">
        <p15:presenceInfo xmlns:p15="http://schemas.microsoft.com/office/powerpoint/2012/main" userId="S::ed.miltner@ad.dot.gov::7589e3ed-3b73-4fa1-b198-5f99d5e7d78d" providerId="AD"/>
      </p:ext>
    </p:extLst>
  </p:cmAuthor>
  <p:cmAuthor id="3" name="Ahmad, Anwar (FHWA)" initials="A(" lastIdx="71" clrIdx="2">
    <p:extLst>
      <p:ext uri="{19B8F6BF-5375-455C-9EA6-DF929625EA0E}">
        <p15:presenceInfo xmlns:p15="http://schemas.microsoft.com/office/powerpoint/2012/main" userId="S::anwar.ahmad@ad.dot.gov::72fa8462-7f6e-4893-8a7d-cd6b9c84817d" providerId="AD"/>
      </p:ext>
    </p:extLst>
  </p:cmAuthor>
  <p:cmAuthor id="4" name="Stotlemeyer, Scott (FHWA)" initials="SS(" lastIdx="50" clrIdx="3">
    <p:extLst>
      <p:ext uri="{19B8F6BF-5375-455C-9EA6-DF929625EA0E}">
        <p15:presenceInfo xmlns:p15="http://schemas.microsoft.com/office/powerpoint/2012/main" userId="S::scott.stotlemeyer@ad.dot.gov::5c953fdb-97c3-4769-96f7-f4a6278ca56e" providerId="AD"/>
      </p:ext>
    </p:extLst>
  </p:cmAuthor>
  <p:cmAuthor id="5" name="Robinson, Curtiss (FHWA)" initials="RC(" lastIdx="21" clrIdx="4">
    <p:extLst>
      <p:ext uri="{19B8F6BF-5375-455C-9EA6-DF929625EA0E}">
        <p15:presenceInfo xmlns:p15="http://schemas.microsoft.com/office/powerpoint/2012/main" userId="S::curtiss.robinson@ad.dot.gov::621704a9-ee50-451b-a381-86249bfd5e25" providerId="AD"/>
      </p:ext>
    </p:extLst>
  </p:cmAuthor>
  <p:cmAuthor id="6" name="O'Donnell, Larry (FHWA)" initials="LDO" lastIdx="88" clrIdx="5">
    <p:extLst>
      <p:ext uri="{19B8F6BF-5375-455C-9EA6-DF929625EA0E}">
        <p15:presenceInfo xmlns:p15="http://schemas.microsoft.com/office/powerpoint/2012/main" userId="O'Donnell, Larry (FHWA)" providerId="None"/>
      </p:ext>
    </p:extLst>
  </p:cmAuthor>
  <p:cmAuthor id="7" name="Kimball, Tod (FHWA)" initials="K(" lastIdx="1" clrIdx="6">
    <p:extLst>
      <p:ext uri="{19B8F6BF-5375-455C-9EA6-DF929625EA0E}">
        <p15:presenceInfo xmlns:p15="http://schemas.microsoft.com/office/powerpoint/2012/main" userId="S::tod.kimball@ad.dot.gov::1bee9014-5e4d-469d-958f-76311e2fd8ed" providerId="AD"/>
      </p:ext>
    </p:extLst>
  </p:cmAuthor>
  <p:cmAuthor id="8" name="Soden, Derek (FHWA)" initials="S(" lastIdx="11" clrIdx="7">
    <p:extLst>
      <p:ext uri="{19B8F6BF-5375-455C-9EA6-DF929625EA0E}">
        <p15:presenceInfo xmlns:p15="http://schemas.microsoft.com/office/powerpoint/2012/main" userId="S::derek.soden@ad.dot.gov::c8fe63a5-ff54-4bc2-8218-b456921f2e4f" providerId="AD"/>
      </p:ext>
    </p:extLst>
  </p:cmAuthor>
  <p:cmAuthor id="9" name="O'Donnell, Larry (FHWA)" initials="O(" lastIdx="1" clrIdx="8">
    <p:extLst>
      <p:ext uri="{19B8F6BF-5375-455C-9EA6-DF929625EA0E}">
        <p15:presenceInfo xmlns:p15="http://schemas.microsoft.com/office/powerpoint/2012/main" userId="S::larry.o'donnell@ad.dot.gov::3d190be4-c9c8-4958-8b4a-47dce58d806a" providerId="AD"/>
      </p:ext>
    </p:extLst>
  </p:cmAuthor>
  <p:cmAuthor id="10" name="Rigney, Melanie (FHWA)" initials="R(" lastIdx="9" clrIdx="9">
    <p:extLst>
      <p:ext uri="{19B8F6BF-5375-455C-9EA6-DF929625EA0E}">
        <p15:presenceInfo xmlns:p15="http://schemas.microsoft.com/office/powerpoint/2012/main" userId="S::melanie.rigney@ad.dot.gov::272b005e-37e8-4c03-b699-61259527ed44" providerId="AD"/>
      </p:ext>
    </p:extLst>
  </p:cmAuthor>
  <p:cmAuthor id="11" name="Lubkin, Samantha (FHWA)" initials="LS(" lastIdx="11" clrIdx="10">
    <p:extLst>
      <p:ext uri="{19B8F6BF-5375-455C-9EA6-DF929625EA0E}">
        <p15:presenceInfo xmlns:p15="http://schemas.microsoft.com/office/powerpoint/2012/main" userId="S::samantha.lubkin@ad.dot.gov::67215b78-d1dd-42ed-8472-1bcaee98dc58" providerId="AD"/>
      </p:ext>
    </p:extLst>
  </p:cmAuthor>
  <p:cmAuthor id="12" name="Krolak, Joseph (FHWA)" initials="KJ(" lastIdx="4" clrIdx="11">
    <p:extLst>
      <p:ext uri="{19B8F6BF-5375-455C-9EA6-DF929625EA0E}">
        <p15:presenceInfo xmlns:p15="http://schemas.microsoft.com/office/powerpoint/2012/main" userId="S::Joseph.Krolak@ad.dot.gov::5858f5f9-6656-4f16-8c97-929229dc7b50" providerId="AD"/>
      </p:ext>
    </p:extLst>
  </p:cmAuthor>
  <p:cmAuthor id="13" name="Hartmann, Joey (FHWA)" initials="H(" lastIdx="8" clrIdx="12">
    <p:extLst>
      <p:ext uri="{19B8F6BF-5375-455C-9EA6-DF929625EA0E}">
        <p15:presenceInfo xmlns:p15="http://schemas.microsoft.com/office/powerpoint/2012/main" userId="S::joey.hartmann@ad.dot.gov::b440e4a4-e81d-4001-866c-074aaab32c56" providerId="AD"/>
      </p:ext>
    </p:extLst>
  </p:cmAuthor>
  <p:cmAuthor id="14" name="JAO" initials="JAO" lastIdx="14" clrIdx="13">
    <p:extLst>
      <p:ext uri="{19B8F6BF-5375-455C-9EA6-DF929625EA0E}">
        <p15:presenceInfo xmlns:p15="http://schemas.microsoft.com/office/powerpoint/2012/main" userId="JA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1638" autoAdjust="0"/>
  </p:normalViewPr>
  <p:slideViewPr>
    <p:cSldViewPr snapToGrid="0">
      <p:cViewPr varScale="1">
        <p:scale>
          <a:sx n="90" d="100"/>
          <a:sy n="90" d="100"/>
        </p:scale>
        <p:origin x="3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54BF3-08D5-4FA0-9301-706E18DB1C4F}" type="datetimeFigureOut">
              <a:rPr lang="en-US" smtClean="0"/>
              <a:t>12/7/2022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3CE8D-0168-4CE1-B58C-151B1D461103}" type="slidenum">
              <a:rPr lang="en-US" smtClean="0"/>
              <a:t>‹#›</a:t>
            </a:fld>
            <a:endParaRPr lang="en-US" dirty="0"/>
          </a:p>
        </p:txBody>
      </p:sp>
    </p:spTree>
    <p:extLst>
      <p:ext uri="{BB962C8B-B14F-4D97-AF65-F5344CB8AC3E}">
        <p14:creationId xmlns:p14="http://schemas.microsoft.com/office/powerpoint/2010/main" val="396734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7C3CE8D-0168-4CE1-B58C-151B1D461103}" type="slidenum">
              <a:rPr lang="en-US" smtClean="0"/>
              <a:t>1</a:t>
            </a:fld>
            <a:endParaRPr lang="en-US" dirty="0"/>
          </a:p>
        </p:txBody>
      </p:sp>
    </p:spTree>
    <p:extLst>
      <p:ext uri="{BB962C8B-B14F-4D97-AF65-F5344CB8AC3E}">
        <p14:creationId xmlns:p14="http://schemas.microsoft.com/office/powerpoint/2010/main" val="2323880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502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516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7164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448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096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148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420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742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061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26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to everyone.  Good to see you all again after 3 months </a:t>
            </a:r>
          </a:p>
          <a:p>
            <a:endParaRPr lang="en-US" dirty="0"/>
          </a:p>
          <a:p>
            <a:r>
              <a:rPr lang="en-US" dirty="0"/>
              <a:t>My presentation today will just be an update on the number of applications received and funded to date</a:t>
            </a:r>
          </a:p>
          <a:p>
            <a:endParaRPr lang="en-US" dirty="0"/>
          </a:p>
          <a:p>
            <a:r>
              <a:rPr lang="en-US" dirty="0"/>
              <a:t>Topics discussed last May, I will not repeat these topics except just on the update of number of applications</a:t>
            </a:r>
          </a:p>
          <a:p>
            <a:endParaRPr lang="en-US" dirty="0"/>
          </a:p>
          <a:p>
            <a:r>
              <a:rPr lang="en-US" dirty="0"/>
              <a:t>My counterpart from BIA, Mike Vasquez, will join me in this presentation.  He will give us an update on the number of applications received from the Regions.  That is after my presentation</a:t>
            </a:r>
          </a:p>
        </p:txBody>
      </p:sp>
      <p:sp>
        <p:nvSpPr>
          <p:cNvPr id="4" name="Slide Number Placeholder 3"/>
          <p:cNvSpPr>
            <a:spLocks noGrp="1"/>
          </p:cNvSpPr>
          <p:nvPr>
            <p:ph type="sldNum" sz="quarter" idx="5"/>
          </p:nvPr>
        </p:nvSpPr>
        <p:spPr/>
        <p:txBody>
          <a:bodyPr/>
          <a:lstStyle/>
          <a:p>
            <a:fld id="{07C3CE8D-0168-4CE1-B58C-151B1D461103}" type="slidenum">
              <a:rPr lang="en-US" smtClean="0"/>
              <a:t>2</a:t>
            </a:fld>
            <a:endParaRPr lang="en-US" dirty="0"/>
          </a:p>
        </p:txBody>
      </p:sp>
    </p:spTree>
    <p:extLst>
      <p:ext uri="{BB962C8B-B14F-4D97-AF65-F5344CB8AC3E}">
        <p14:creationId xmlns:p14="http://schemas.microsoft.com/office/powerpoint/2010/main" val="746973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431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919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776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537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331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145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795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7C3CE8D-0168-4CE1-B58C-151B1D461103}" type="slidenum">
              <a:rPr lang="en-US" smtClean="0"/>
              <a:t>27</a:t>
            </a:fld>
            <a:endParaRPr lang="en-US" dirty="0"/>
          </a:p>
        </p:txBody>
      </p:sp>
    </p:spTree>
    <p:extLst>
      <p:ext uri="{BB962C8B-B14F-4D97-AF65-F5344CB8AC3E}">
        <p14:creationId xmlns:p14="http://schemas.microsoft.com/office/powerpoint/2010/main" val="263849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07C3CE8D-0168-4CE1-B58C-151B1D461103}" type="slidenum">
              <a:rPr lang="en-US" smtClean="0"/>
              <a:t>3</a:t>
            </a:fld>
            <a:endParaRPr lang="en-US" dirty="0"/>
          </a:p>
        </p:txBody>
      </p:sp>
    </p:spTree>
    <p:extLst>
      <p:ext uri="{BB962C8B-B14F-4D97-AF65-F5344CB8AC3E}">
        <p14:creationId xmlns:p14="http://schemas.microsoft.com/office/powerpoint/2010/main" val="373786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indent="-228600">
              <a:buAutoNum type="arabicPeriod"/>
            </a:pPr>
            <a:endParaRPr lang="en-US" dirty="0"/>
          </a:p>
          <a:p>
            <a:pPr marL="228600" indent="-228600">
              <a:buAutoNum type="arabicPeriod"/>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07C3CE8D-0168-4CE1-B58C-151B1D461103}" type="slidenum">
              <a:rPr lang="en-US" smtClean="0"/>
              <a:t>4</a:t>
            </a:fld>
            <a:endParaRPr lang="en-US" dirty="0"/>
          </a:p>
        </p:txBody>
      </p:sp>
    </p:spTree>
    <p:extLst>
      <p:ext uri="{BB962C8B-B14F-4D97-AF65-F5344CB8AC3E}">
        <p14:creationId xmlns:p14="http://schemas.microsoft.com/office/powerpoint/2010/main" val="3361142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indent="-228600">
              <a:buAutoNum type="arabicPeriod"/>
            </a:pPr>
            <a:endParaRPr lang="en-US" dirty="0"/>
          </a:p>
          <a:p>
            <a:pPr marL="228600" indent="-228600">
              <a:buAutoNum type="arabicPeriod"/>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375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indent="-228600">
              <a:buAutoNum type="arabicPeriod"/>
            </a:pPr>
            <a:endParaRPr lang="en-US" dirty="0"/>
          </a:p>
          <a:p>
            <a:pPr marL="228600" indent="-228600">
              <a:buAutoNum type="arabicPeriod"/>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069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a:t>
            </a: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7C3CE8D-0168-4CE1-B58C-151B1D461103}" type="slidenum">
              <a:rPr lang="en-US" smtClean="0"/>
              <a:t>7</a:t>
            </a:fld>
            <a:endParaRPr lang="en-US" dirty="0"/>
          </a:p>
        </p:txBody>
      </p:sp>
    </p:spTree>
    <p:extLst>
      <p:ext uri="{BB962C8B-B14F-4D97-AF65-F5344CB8AC3E}">
        <p14:creationId xmlns:p14="http://schemas.microsoft.com/office/powerpoint/2010/main" val="3629667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3CE8D-0168-4CE1-B58C-151B1D461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668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C3CE8D-0168-4CE1-B58C-151B1D461103}" type="slidenum">
              <a:rPr lang="en-US" smtClean="0"/>
              <a:t>9</a:t>
            </a:fld>
            <a:endParaRPr lang="en-US" dirty="0"/>
          </a:p>
        </p:txBody>
      </p:sp>
    </p:spTree>
    <p:extLst>
      <p:ext uri="{BB962C8B-B14F-4D97-AF65-F5344CB8AC3E}">
        <p14:creationId xmlns:p14="http://schemas.microsoft.com/office/powerpoint/2010/main" val="67521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0" y="-39624"/>
            <a:ext cx="12192000" cy="6897624"/>
            <a:chOff x="0" y="-39624"/>
            <a:chExt cx="9144000" cy="6897624"/>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9624"/>
              <a:ext cx="9144000" cy="6897624"/>
            </a:xfrm>
            <a:prstGeom prst="rect">
              <a:avLst/>
            </a:prstGeom>
          </p:spPr>
        </p:pic>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37361" t="70357" r="27501"/>
            <a:stretch/>
          </p:blipFill>
          <p:spPr>
            <a:xfrm>
              <a:off x="5930900" y="4813300"/>
              <a:ext cx="3213100" cy="2044700"/>
            </a:xfrm>
            <a:prstGeom prst="rect">
              <a:avLst/>
            </a:prstGeom>
          </p:spPr>
        </p:pic>
      </p:grpSp>
      <p:sp>
        <p:nvSpPr>
          <p:cNvPr id="2" name="Title 1"/>
          <p:cNvSpPr>
            <a:spLocks noGrp="1"/>
          </p:cNvSpPr>
          <p:nvPr>
            <p:ph type="ctrTitle"/>
          </p:nvPr>
        </p:nvSpPr>
        <p:spPr>
          <a:xfrm>
            <a:off x="914400" y="2130426"/>
            <a:ext cx="103632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1"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2905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785600" cy="1143000"/>
          </a:xfrm>
        </p:spPr>
        <p:txBody>
          <a:bodyPr/>
          <a:lstStyle>
            <a:lvl1pPr algn="l">
              <a:defRPr b="1"/>
            </a:lvl1pPr>
          </a:lstStyle>
          <a:p>
            <a:r>
              <a:rPr lang="en-US"/>
              <a:t>Click to edit Master title style</a:t>
            </a:r>
            <a:endParaRPr lang="en-US" dirty="0"/>
          </a:p>
        </p:txBody>
      </p:sp>
      <p:sp>
        <p:nvSpPr>
          <p:cNvPr id="3" name="Content Placeholder 2"/>
          <p:cNvSpPr>
            <a:spLocks noGrp="1"/>
          </p:cNvSpPr>
          <p:nvPr>
            <p:ph idx="1"/>
          </p:nvPr>
        </p:nvSpPr>
        <p:spPr>
          <a:xfrm>
            <a:off x="203200" y="1168052"/>
            <a:ext cx="11785600" cy="4343400"/>
          </a:xfrm>
        </p:spPr>
        <p:txBody>
          <a:bodyPr/>
          <a:lstStyle>
            <a:lvl1pPr>
              <a:buClr>
                <a:srgbClr val="223C77"/>
              </a:buClr>
              <a:defRPr/>
            </a:lvl1pPr>
            <a:lvl2pPr>
              <a:buClr>
                <a:srgbClr val="28A9C8"/>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144000" y="6477001"/>
            <a:ext cx="2844800" cy="365125"/>
          </a:xfrm>
        </p:spPr>
        <p:txBody>
          <a:bodyPr/>
          <a:lstStyle>
            <a:lvl1pPr algn="r">
              <a:defRPr b="1">
                <a:solidFill>
                  <a:schemeClr val="bg1"/>
                </a:solidFill>
              </a:defRPr>
            </a:lvl1pPr>
          </a:lstStyle>
          <a:p>
            <a:fld id="{CBC956F3-94CB-4225-B80D-D5B5BEA895E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995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9832"/>
            <a:ext cx="12239271" cy="6924368"/>
          </a:xfrm>
          <a:prstGeom prst="rect">
            <a:avLst/>
          </a:prstGeom>
        </p:spPr>
      </p:pic>
      <p:sp>
        <p:nvSpPr>
          <p:cNvPr id="2" name="Title 1"/>
          <p:cNvSpPr>
            <a:spLocks noGrp="1"/>
          </p:cNvSpPr>
          <p:nvPr>
            <p:ph type="title"/>
          </p:nvPr>
        </p:nvSpPr>
        <p:spPr>
          <a:xfrm>
            <a:off x="203200" y="0"/>
            <a:ext cx="11379200" cy="1143000"/>
          </a:xfrm>
        </p:spPr>
        <p:txBody>
          <a:bodyPr/>
          <a:lstStyle>
            <a:lvl1pPr algn="l">
              <a:defRPr b="1"/>
            </a:lvl1pPr>
          </a:lstStyle>
          <a:p>
            <a:r>
              <a:rPr lang="en-US"/>
              <a:t>Click to edit Master title style</a:t>
            </a:r>
            <a:endParaRPr lang="en-US" dirty="0"/>
          </a:p>
        </p:txBody>
      </p:sp>
      <p:sp>
        <p:nvSpPr>
          <p:cNvPr id="3" name="Content Placeholder 2"/>
          <p:cNvSpPr>
            <a:spLocks noGrp="1"/>
          </p:cNvSpPr>
          <p:nvPr>
            <p:ph sz="half" idx="1"/>
          </p:nvPr>
        </p:nvSpPr>
        <p:spPr>
          <a:xfrm>
            <a:off x="203200" y="1168053"/>
            <a:ext cx="5588000" cy="4970637"/>
          </a:xfrm>
        </p:spPr>
        <p:txBody>
          <a:bodyPr/>
          <a:lstStyle>
            <a:lvl1pPr>
              <a:buClr>
                <a:srgbClr val="223C77"/>
              </a:buClr>
              <a:defRPr sz="2800"/>
            </a:lvl1pPr>
            <a:lvl2pPr>
              <a:buClr>
                <a:srgbClr val="28A9C8"/>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67637"/>
            <a:ext cx="5384800" cy="4166364"/>
          </a:xfrm>
        </p:spPr>
        <p:txBody>
          <a:bodyPr/>
          <a:lstStyle>
            <a:lvl1pPr>
              <a:buClr>
                <a:srgbClr val="223C77"/>
              </a:buClr>
              <a:defRPr sz="2800"/>
            </a:lvl1pPr>
            <a:lvl2pPr>
              <a:buClr>
                <a:srgbClr val="28A9C8"/>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9144000" y="6477001"/>
            <a:ext cx="2844800" cy="365125"/>
          </a:xfrm>
        </p:spPr>
        <p:txBody>
          <a:bodyPr/>
          <a:lstStyle>
            <a:lvl1pPr algn="r">
              <a:defRPr b="1">
                <a:solidFill>
                  <a:schemeClr val="bg1"/>
                </a:solidFill>
              </a:defRPr>
            </a:lvl1pPr>
          </a:lstStyle>
          <a:p>
            <a:fld id="{4CACDFA3-63EB-49D3-956F-F41BF7056233}" type="slidenum">
              <a:rPr lang="en-US" smtClean="0">
                <a:solidFill>
                  <a:prstClr val="white"/>
                </a:solidFill>
              </a:rPr>
              <a:pPr/>
              <a:t>‹#›</a:t>
            </a:fld>
            <a:endParaRPr lang="en-US" dirty="0">
              <a:solidFill>
                <a:prstClr val="white"/>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91600" y="6061528"/>
            <a:ext cx="2167467" cy="638629"/>
          </a:xfrm>
          <a:prstGeom prst="rect">
            <a:avLst/>
          </a:prstGeom>
        </p:spPr>
      </p:pic>
    </p:spTree>
    <p:extLst>
      <p:ext uri="{BB962C8B-B14F-4D97-AF65-F5344CB8AC3E}">
        <p14:creationId xmlns:p14="http://schemas.microsoft.com/office/powerpoint/2010/main" val="167899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Quote with Caption">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33168"/>
            <a:ext cx="12239271" cy="6924368"/>
          </a:xfrm>
          <a:prstGeom prst="rect">
            <a:avLst/>
          </a:prstGeom>
        </p:spPr>
      </p:pic>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val="0"/>
              </a:ext>
            </a:extLst>
          </a:blip>
          <a:srcRect t="97799"/>
          <a:stretch/>
        </p:blipFill>
        <p:spPr>
          <a:xfrm>
            <a:off x="1" y="5791200"/>
            <a:ext cx="12239271" cy="1066800"/>
          </a:xfrm>
          <a:prstGeom prst="rect">
            <a:avLst/>
          </a:prstGeom>
        </p:spPr>
      </p:pic>
      <p:sp>
        <p:nvSpPr>
          <p:cNvPr id="2" name="Title 1"/>
          <p:cNvSpPr>
            <a:spLocks noGrp="1"/>
          </p:cNvSpPr>
          <p:nvPr>
            <p:ph type="title"/>
          </p:nvPr>
        </p:nvSpPr>
        <p:spPr>
          <a:xfrm>
            <a:off x="1504081" y="927100"/>
            <a:ext cx="8213847"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849705" y="3809279"/>
            <a:ext cx="7528191"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1155254" y="5000817"/>
            <a:ext cx="8458231"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4D16131-CC47-4F96-9527-FC235BAF6BE2}" type="datetimeFigureOut">
              <a:rPr lang="en-US" smtClean="0">
                <a:solidFill>
                  <a:srgbClr val="1CADE4"/>
                </a:solidFill>
              </a:rPr>
              <a:pPr/>
              <a:t>12/7/2022</a:t>
            </a:fld>
            <a:endParaRPr lang="en-US">
              <a:solidFill>
                <a:srgbClr val="1CADE4"/>
              </a:solidFill>
            </a:endParaRPr>
          </a:p>
        </p:txBody>
      </p:sp>
      <p:sp>
        <p:nvSpPr>
          <p:cNvPr id="5" name="Footer Placeholder 4"/>
          <p:cNvSpPr>
            <a:spLocks noGrp="1"/>
          </p:cNvSpPr>
          <p:nvPr>
            <p:ph type="ftr" sz="quarter" idx="11"/>
          </p:nvPr>
        </p:nvSpPr>
        <p:spPr/>
        <p:txBody>
          <a:bodyPr/>
          <a:lstStyle/>
          <a:p>
            <a:endParaRPr lang="en-US">
              <a:solidFill>
                <a:srgbClr val="1CADE4"/>
              </a:solidFill>
            </a:endParaRPr>
          </a:p>
        </p:txBody>
      </p:sp>
    </p:spTree>
    <p:extLst>
      <p:ext uri="{BB962C8B-B14F-4D97-AF65-F5344CB8AC3E}">
        <p14:creationId xmlns:p14="http://schemas.microsoft.com/office/powerpoint/2010/main" val="951861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AFCEB-D885-463D-B03C-09969C92CC94}"/>
              </a:ext>
            </a:extLst>
          </p:cNvPr>
          <p:cNvSpPr>
            <a:spLocks noGrp="1"/>
          </p:cNvSpPr>
          <p:nvPr>
            <p:ph type="title"/>
          </p:nvPr>
        </p:nvSpPr>
        <p:spPr>
          <a:xfrm>
            <a:off x="502920" y="548639"/>
            <a:ext cx="9601200" cy="1188720"/>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F64C823-C666-4AEB-A0C8-734071F35C4E}"/>
              </a:ext>
            </a:extLst>
          </p:cNvPr>
          <p:cNvSpPr>
            <a:spLocks noGrp="1"/>
          </p:cNvSpPr>
          <p:nvPr>
            <p:ph type="sldNum" sz="quarter" idx="12"/>
          </p:nvPr>
        </p:nvSpPr>
        <p:spPr/>
        <p:txBody>
          <a:bodyPr/>
          <a:lstStyle/>
          <a:p>
            <a:fld id="{17E6EA7B-E6BE-4274-9609-72749E3A9C02}" type="slidenum">
              <a:rPr lang="en-US" smtClean="0"/>
              <a:pPr/>
              <a:t>‹#›</a:t>
            </a:fld>
            <a:endParaRPr lang="en-US" dirty="0"/>
          </a:p>
        </p:txBody>
      </p:sp>
      <p:sp>
        <p:nvSpPr>
          <p:cNvPr id="7" name="Content Placeholder 6">
            <a:extLst>
              <a:ext uri="{FF2B5EF4-FFF2-40B4-BE49-F238E27FC236}">
                <a16:creationId xmlns:a16="http://schemas.microsoft.com/office/drawing/2014/main" id="{EECB1F44-E613-4F4F-A5AD-BC73DC54C272}"/>
              </a:ext>
            </a:extLst>
          </p:cNvPr>
          <p:cNvSpPr>
            <a:spLocks noGrp="1"/>
          </p:cNvSpPr>
          <p:nvPr>
            <p:ph sz="quarter" idx="13"/>
          </p:nvPr>
        </p:nvSpPr>
        <p:spPr>
          <a:xfrm>
            <a:off x="838200" y="1828800"/>
            <a:ext cx="10515600" cy="4343400"/>
          </a:xfrm>
        </p:spPr>
        <p:txBody>
          <a:bodyPr/>
          <a:lstStyle>
            <a:lvl2pPr>
              <a:defRPr>
                <a:solidFill>
                  <a:schemeClr val="accent2">
                    <a:lumMod val="50000"/>
                  </a:schemeClr>
                </a:solidFill>
              </a:defRPr>
            </a:lvl2pPr>
            <a:lvl3pPr>
              <a:defRPr sz="2200">
                <a:solidFill>
                  <a:srgbClr val="002060"/>
                </a:solidFill>
              </a:defRPr>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638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7E6EA7B-E6BE-4274-9609-72749E3A9C02}" type="slidenum">
              <a:rPr lang="en-US" smtClean="0"/>
              <a:t>‹#›</a:t>
            </a:fld>
            <a:endParaRPr lang="en-US" dirty="0"/>
          </a:p>
        </p:txBody>
      </p:sp>
    </p:spTree>
    <p:extLst>
      <p:ext uri="{BB962C8B-B14F-4D97-AF65-F5344CB8AC3E}">
        <p14:creationId xmlns:p14="http://schemas.microsoft.com/office/powerpoint/2010/main" val="1879845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956F3-94CB-4225-B80D-D5B5BEA895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095086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highways.dot.gov/federal-lands/programs-tribal/bridge/tribal-transportation-program-ttp-bridge-program-questions-answers-qa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br>
              <a:rPr lang="en-US" b="1" dirty="0">
                <a:solidFill>
                  <a:srgbClr val="002060"/>
                </a:solidFill>
                <a:latin typeface="Century Gothic" panose="020B0502020202020204" pitchFamily="34" charset="0"/>
              </a:rPr>
            </a:br>
            <a:r>
              <a:rPr lang="en-US" b="1" dirty="0">
                <a:solidFill>
                  <a:srgbClr val="002060"/>
                </a:solidFill>
                <a:latin typeface="Century Gothic" panose="020B0502020202020204" pitchFamily="34" charset="0"/>
              </a:rPr>
              <a:t>TTP Bridge Update</a:t>
            </a:r>
            <a:br>
              <a:rPr lang="en-US" sz="5000" b="1" dirty="0">
                <a:solidFill>
                  <a:srgbClr val="002060"/>
                </a:solidFill>
                <a:latin typeface="Century Gothic" panose="020B0502020202020204" pitchFamily="34" charset="0"/>
              </a:rPr>
            </a:br>
            <a:r>
              <a:rPr lang="en-US" sz="2800" dirty="0">
                <a:solidFill>
                  <a:srgbClr val="002060"/>
                </a:solidFill>
                <a:latin typeface="Century Gothic" panose="020B0502020202020204" pitchFamily="34" charset="0"/>
              </a:rPr>
              <a:t>ITA Annual Meeting</a:t>
            </a:r>
            <a:br>
              <a:rPr lang="en-US" sz="2800" b="1" dirty="0">
                <a:solidFill>
                  <a:srgbClr val="002060"/>
                </a:solidFill>
                <a:latin typeface="Century Gothic" panose="020B0502020202020204" pitchFamily="34" charset="0"/>
              </a:rPr>
            </a:br>
            <a:r>
              <a:rPr lang="en-US" sz="1800" b="1" dirty="0">
                <a:solidFill>
                  <a:srgbClr val="002060"/>
                </a:solidFill>
                <a:latin typeface="Century Gothic" panose="020B0502020202020204" pitchFamily="34" charset="0"/>
              </a:rPr>
              <a:t>December 7, 2022</a:t>
            </a:r>
            <a:br>
              <a:rPr lang="en-US" sz="1400" b="1" dirty="0">
                <a:solidFill>
                  <a:srgbClr val="002060"/>
                </a:solidFill>
                <a:latin typeface="Century Gothic" panose="020B0502020202020204" pitchFamily="34" charset="0"/>
              </a:rPr>
            </a:br>
            <a:br>
              <a:rPr lang="en-US" sz="1400" b="1" dirty="0">
                <a:solidFill>
                  <a:srgbClr val="002060"/>
                </a:solidFill>
                <a:latin typeface="Century Gothic" panose="020B0502020202020204" pitchFamily="34" charset="0"/>
              </a:rPr>
            </a:br>
            <a:br>
              <a:rPr lang="en-US" sz="1400" b="1" dirty="0">
                <a:solidFill>
                  <a:srgbClr val="002060"/>
                </a:solidFill>
                <a:latin typeface="Century Gothic" panose="020B0502020202020204" pitchFamily="34" charset="0"/>
              </a:rPr>
            </a:br>
            <a:endParaRPr lang="en-US" sz="1400" b="1" dirty="0">
              <a:solidFill>
                <a:srgbClr val="002060"/>
              </a:solidFill>
              <a:latin typeface="Century Gothic" panose="020B0502020202020204" pitchFamily="34" charset="0"/>
            </a:endParaRPr>
          </a:p>
        </p:txBody>
      </p:sp>
      <p:sp>
        <p:nvSpPr>
          <p:cNvPr id="3" name="Subtitle 2">
            <a:extLst>
              <a:ext uri="{FF2B5EF4-FFF2-40B4-BE49-F238E27FC236}">
                <a16:creationId xmlns:a16="http://schemas.microsoft.com/office/drawing/2014/main" id="{31F91AF7-4D1B-4841-9644-FFB6AC150513}"/>
              </a:ext>
            </a:extLst>
          </p:cNvPr>
          <p:cNvSpPr>
            <a:spLocks noGrp="1"/>
          </p:cNvSpPr>
          <p:nvPr>
            <p:ph type="subTitle" idx="1"/>
          </p:nvPr>
        </p:nvSpPr>
        <p:spPr>
          <a:xfrm>
            <a:off x="1828800" y="3937571"/>
            <a:ext cx="8534400" cy="1752600"/>
          </a:xfrm>
        </p:spPr>
        <p:txBody>
          <a:bodyPr/>
          <a:lstStyle/>
          <a:p>
            <a:endParaRPr lang="en-US" dirty="0"/>
          </a:p>
        </p:txBody>
      </p:sp>
      <p:sp>
        <p:nvSpPr>
          <p:cNvPr id="5" name="Subtitle 2">
            <a:extLst>
              <a:ext uri="{FF2B5EF4-FFF2-40B4-BE49-F238E27FC236}">
                <a16:creationId xmlns:a16="http://schemas.microsoft.com/office/drawing/2014/main" id="{8DB89693-DEF2-4800-81E7-0E2A058FC66F}"/>
              </a:ext>
            </a:extLst>
          </p:cNvPr>
          <p:cNvSpPr txBox="1">
            <a:spLocks/>
          </p:cNvSpPr>
          <p:nvPr/>
        </p:nvSpPr>
        <p:spPr>
          <a:xfrm>
            <a:off x="8760907" y="5145932"/>
            <a:ext cx="3106838" cy="8762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
              </a:lnSpc>
              <a:buNone/>
            </a:pPr>
            <a:endParaRPr lang="en-US" sz="1600" dirty="0"/>
          </a:p>
          <a:p>
            <a:pPr marL="0" indent="0">
              <a:lnSpc>
                <a:spcPct val="20000"/>
              </a:lnSpc>
              <a:buNone/>
            </a:pPr>
            <a:r>
              <a:rPr lang="en-US" sz="1600" b="1" dirty="0">
                <a:solidFill>
                  <a:srgbClr val="002060"/>
                </a:solidFill>
              </a:rPr>
              <a:t>Russell Garcia, PE</a:t>
            </a:r>
          </a:p>
          <a:p>
            <a:pPr marL="0" indent="0">
              <a:lnSpc>
                <a:spcPct val="20000"/>
              </a:lnSpc>
              <a:buNone/>
            </a:pPr>
            <a:r>
              <a:rPr lang="en-US" sz="1400" dirty="0">
                <a:solidFill>
                  <a:srgbClr val="002060"/>
                </a:solidFill>
              </a:rPr>
              <a:t>Bridge Program Manager</a:t>
            </a:r>
          </a:p>
          <a:p>
            <a:pPr marL="0" indent="0">
              <a:lnSpc>
                <a:spcPct val="20000"/>
              </a:lnSpc>
              <a:buNone/>
            </a:pPr>
            <a:r>
              <a:rPr lang="en-US" sz="1400" dirty="0">
                <a:solidFill>
                  <a:srgbClr val="002060"/>
                </a:solidFill>
              </a:rPr>
              <a:t>Office of Tribal Transportation</a:t>
            </a:r>
          </a:p>
          <a:p>
            <a:pPr marL="0" indent="0">
              <a:lnSpc>
                <a:spcPct val="20000"/>
              </a:lnSpc>
              <a:buNone/>
            </a:pPr>
            <a:r>
              <a:rPr lang="en-US" sz="1400" dirty="0">
                <a:solidFill>
                  <a:srgbClr val="002060"/>
                </a:solidFill>
              </a:rPr>
              <a:t>Federal Highway Administration</a:t>
            </a:r>
          </a:p>
          <a:p>
            <a:pPr marL="0" indent="0">
              <a:lnSpc>
                <a:spcPct val="20000"/>
              </a:lnSpc>
              <a:buNone/>
            </a:pPr>
            <a:endParaRPr lang="en-US" sz="1400" dirty="0">
              <a:solidFill>
                <a:srgbClr val="002060"/>
              </a:solidFill>
            </a:endParaRPr>
          </a:p>
        </p:txBody>
      </p:sp>
    </p:spTree>
    <p:extLst>
      <p:ext uri="{BB962C8B-B14F-4D97-AF65-F5344CB8AC3E}">
        <p14:creationId xmlns:p14="http://schemas.microsoft.com/office/powerpoint/2010/main" val="2502162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Q&amp;As TTP Bridge Program - BIL</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2410" y="704088"/>
            <a:ext cx="5135293" cy="5248656"/>
          </a:xfrm>
        </p:spPr>
        <p:txBody>
          <a:bodyPr vert="horz" lIns="91440" tIns="45720" rIns="91440" bIns="45720" rtlCol="0" anchor="ctr">
            <a:normAutofit fontScale="92500" lnSpcReduction="20000"/>
          </a:bodyPr>
          <a:lstStyle/>
          <a:p>
            <a:pPr marL="0" marR="0" indent="-228600">
              <a:lnSpc>
                <a:spcPct val="90000"/>
              </a:lnSpc>
              <a:spcBef>
                <a:spcPts val="0"/>
              </a:spcBef>
              <a:spcAft>
                <a:spcPts val="600"/>
              </a:spcAft>
            </a:pPr>
            <a:r>
              <a:rPr lang="en-US" sz="2200" b="1" dirty="0">
                <a:effectLst/>
              </a:rPr>
              <a:t>What kinds of bridges are eligible for this funding?</a:t>
            </a:r>
            <a:endParaRPr lang="en-US" sz="2200" dirty="0">
              <a:effectLst/>
            </a:endParaRPr>
          </a:p>
          <a:p>
            <a:pPr marL="0" marR="0" indent="-228600">
              <a:lnSpc>
                <a:spcPct val="90000"/>
              </a:lnSpc>
              <a:spcBef>
                <a:spcPts val="0"/>
              </a:spcBef>
              <a:spcAft>
                <a:spcPts val="600"/>
              </a:spcAft>
            </a:pPr>
            <a:endParaRPr lang="en-US" sz="2200" b="1" i="1" dirty="0">
              <a:effectLst/>
            </a:endParaRPr>
          </a:p>
          <a:p>
            <a:pPr marL="0" marR="0" indent="-228600">
              <a:lnSpc>
                <a:spcPct val="90000"/>
              </a:lnSpc>
              <a:spcBef>
                <a:spcPts val="0"/>
              </a:spcBef>
              <a:spcAft>
                <a:spcPts val="600"/>
              </a:spcAft>
            </a:pPr>
            <a:r>
              <a:rPr lang="en-US" sz="2200" b="1" i="1" dirty="0">
                <a:effectLst/>
              </a:rPr>
              <a:t>For bridge replacement or rehabilitation:</a:t>
            </a:r>
            <a:r>
              <a:rPr lang="en-US" sz="2200" i="1" dirty="0">
                <a:effectLst/>
              </a:rPr>
              <a:t>	</a:t>
            </a:r>
            <a:endParaRPr lang="en-US" sz="2200" dirty="0">
              <a:effectLst/>
            </a:endParaRPr>
          </a:p>
          <a:p>
            <a:pPr marL="0" marR="0" indent="-228600">
              <a:lnSpc>
                <a:spcPct val="90000"/>
              </a:lnSpc>
              <a:spcBef>
                <a:spcPts val="0"/>
              </a:spcBef>
              <a:spcAft>
                <a:spcPts val="600"/>
              </a:spcAft>
            </a:pPr>
            <a:r>
              <a:rPr lang="en-US" sz="2200" dirty="0">
                <a:effectLst/>
              </a:rPr>
              <a:t>(a) have an opening of 20 feet or more; </a:t>
            </a:r>
          </a:p>
          <a:p>
            <a:pPr marL="0" marR="0" indent="-228600">
              <a:lnSpc>
                <a:spcPct val="90000"/>
              </a:lnSpc>
              <a:spcBef>
                <a:spcPts val="0"/>
              </a:spcBef>
              <a:spcAft>
                <a:spcPts val="600"/>
              </a:spcAft>
            </a:pPr>
            <a:r>
              <a:rPr lang="en-US" sz="2200" dirty="0">
                <a:effectLst/>
              </a:rPr>
              <a:t>(b) be classified as a Tribal transportation facility; </a:t>
            </a:r>
          </a:p>
          <a:p>
            <a:pPr marL="0" marR="0" indent="-228600">
              <a:lnSpc>
                <a:spcPct val="90000"/>
              </a:lnSpc>
              <a:spcBef>
                <a:spcPts val="0"/>
              </a:spcBef>
              <a:spcAft>
                <a:spcPts val="600"/>
              </a:spcAft>
            </a:pPr>
            <a:r>
              <a:rPr lang="en-US" sz="2200" dirty="0">
                <a:effectLst/>
              </a:rPr>
              <a:t>(c) be classified as in poor condition, have low load capacity, or need geometric improvements; and</a:t>
            </a:r>
          </a:p>
          <a:p>
            <a:pPr marL="0" marR="0" indent="-228600">
              <a:lnSpc>
                <a:spcPct val="90000"/>
              </a:lnSpc>
              <a:spcBef>
                <a:spcPts val="0"/>
              </a:spcBef>
              <a:spcAft>
                <a:spcPts val="600"/>
              </a:spcAft>
            </a:pPr>
            <a:r>
              <a:rPr lang="en-US" sz="2200" dirty="0">
                <a:effectLst/>
              </a:rPr>
              <a:t>(d) be recorded in the National Bridge Inventory (NBI) maintained by the FHWA.</a:t>
            </a:r>
          </a:p>
          <a:p>
            <a:pPr marL="0" marR="0" indent="-228600">
              <a:lnSpc>
                <a:spcPct val="90000"/>
              </a:lnSpc>
              <a:spcBef>
                <a:spcPts val="0"/>
              </a:spcBef>
              <a:spcAft>
                <a:spcPts val="600"/>
              </a:spcAft>
            </a:pPr>
            <a:endParaRPr lang="en-US" sz="2200" b="1" i="1" dirty="0">
              <a:effectLst/>
            </a:endParaRPr>
          </a:p>
          <a:p>
            <a:pPr marL="0" marR="0" indent="-228600">
              <a:lnSpc>
                <a:spcPct val="90000"/>
              </a:lnSpc>
              <a:spcBef>
                <a:spcPts val="0"/>
              </a:spcBef>
              <a:spcAft>
                <a:spcPts val="600"/>
              </a:spcAft>
            </a:pPr>
            <a:r>
              <a:rPr lang="en-US" sz="2200" b="1" i="1" dirty="0">
                <a:effectLst/>
              </a:rPr>
              <a:t>For new bridge construction:</a:t>
            </a:r>
          </a:p>
          <a:p>
            <a:pPr marL="0" marR="0" indent="-228600">
              <a:lnSpc>
                <a:spcPct val="90000"/>
              </a:lnSpc>
              <a:spcBef>
                <a:spcPts val="0"/>
              </a:spcBef>
              <a:spcAft>
                <a:spcPts val="600"/>
              </a:spcAft>
            </a:pPr>
            <a:r>
              <a:rPr lang="en-US" sz="2200" dirty="0">
                <a:effectLst/>
              </a:rPr>
              <a:t>(a) classified as a Tribal transportation facility; </a:t>
            </a:r>
          </a:p>
          <a:p>
            <a:pPr marL="0" marR="0" indent="-228600">
              <a:lnSpc>
                <a:spcPct val="90000"/>
              </a:lnSpc>
              <a:spcBef>
                <a:spcPts val="0"/>
              </a:spcBef>
              <a:spcAft>
                <a:spcPts val="600"/>
              </a:spcAft>
            </a:pPr>
            <a:r>
              <a:rPr lang="en-US" sz="2200" dirty="0">
                <a:effectLst/>
              </a:rPr>
              <a:t>(b) a public bridge with opening of 20 feet or more; and</a:t>
            </a:r>
          </a:p>
          <a:p>
            <a:pPr marL="0" marR="0" indent="-228600">
              <a:lnSpc>
                <a:spcPct val="90000"/>
              </a:lnSpc>
              <a:spcBef>
                <a:spcPts val="0"/>
              </a:spcBef>
              <a:spcAft>
                <a:spcPts val="600"/>
              </a:spcAft>
            </a:pPr>
            <a:r>
              <a:rPr lang="en-US" sz="2200" dirty="0">
                <a:effectLst/>
              </a:rPr>
              <a:t>(c) recorded in the NBI after project completion.</a:t>
            </a:r>
          </a:p>
          <a:p>
            <a:pPr marL="0" marR="0" indent="-228600">
              <a:lnSpc>
                <a:spcPct val="90000"/>
              </a:lnSpc>
              <a:spcBef>
                <a:spcPts val="0"/>
              </a:spcBef>
              <a:spcAft>
                <a:spcPts val="600"/>
              </a:spcAft>
            </a:pPr>
            <a:endParaRPr lang="en-US" sz="1700" dirty="0">
              <a:effectLst/>
            </a:endParaRP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7E6EA7B-E6BE-4274-9609-72749E3A9C02}"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10</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4268926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Q&amp;As TTP Bridge Program - BIL</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2410" y="704088"/>
            <a:ext cx="5135293" cy="5248656"/>
          </a:xfrm>
        </p:spPr>
        <p:txBody>
          <a:bodyPr vert="horz" lIns="91440" tIns="45720" rIns="91440" bIns="45720" rtlCol="0" anchor="ctr">
            <a:normAutofit fontScale="32500" lnSpcReduction="20000"/>
          </a:bodyPr>
          <a:lstStyle/>
          <a:p>
            <a:pPr marL="0" marR="0" indent="-228600">
              <a:lnSpc>
                <a:spcPct val="90000"/>
              </a:lnSpc>
              <a:spcBef>
                <a:spcPts val="0"/>
              </a:spcBef>
              <a:spcAft>
                <a:spcPts val="600"/>
              </a:spcAft>
            </a:pPr>
            <a:endParaRPr lang="en-US" sz="2900" b="1" dirty="0">
              <a:effectLst/>
            </a:endParaRPr>
          </a:p>
          <a:p>
            <a:pPr marL="0" marR="0" indent="-228600">
              <a:lnSpc>
                <a:spcPct val="90000"/>
              </a:lnSpc>
              <a:spcBef>
                <a:spcPts val="0"/>
              </a:spcBef>
              <a:spcAft>
                <a:spcPts val="600"/>
              </a:spcAft>
            </a:pPr>
            <a:endParaRPr lang="en-US" sz="6200" b="1" dirty="0"/>
          </a:p>
          <a:p>
            <a:pPr marL="0" marR="0" indent="-228600">
              <a:lnSpc>
                <a:spcPct val="90000"/>
              </a:lnSpc>
              <a:spcBef>
                <a:spcPts val="0"/>
              </a:spcBef>
              <a:spcAft>
                <a:spcPts val="600"/>
              </a:spcAft>
            </a:pPr>
            <a:r>
              <a:rPr lang="en-US" sz="6200" b="1" dirty="0">
                <a:effectLst/>
              </a:rPr>
              <a:t>What are the application processes for submitting a bridge application?</a:t>
            </a:r>
          </a:p>
          <a:p>
            <a:pPr marL="0" marR="0" indent="-228600">
              <a:lnSpc>
                <a:spcPct val="90000"/>
              </a:lnSpc>
              <a:spcBef>
                <a:spcPts val="0"/>
              </a:spcBef>
              <a:spcAft>
                <a:spcPts val="600"/>
              </a:spcAft>
            </a:pPr>
            <a:endParaRPr lang="en-US" sz="6200" dirty="0">
              <a:effectLst/>
            </a:endParaRPr>
          </a:p>
          <a:p>
            <a:pPr marL="0" marR="0" indent="-228600">
              <a:lnSpc>
                <a:spcPct val="90000"/>
              </a:lnSpc>
              <a:spcBef>
                <a:spcPts val="0"/>
              </a:spcBef>
              <a:spcAft>
                <a:spcPts val="600"/>
              </a:spcAft>
            </a:pPr>
            <a:r>
              <a:rPr lang="en-US" sz="6200" dirty="0">
                <a:effectLst/>
              </a:rPr>
              <a:t>Any time during the fiscal year, a Tribe may prepare and submit to the BIA Region or FHWA Tribal Coordinator (TC) an application package to request TTP Bridge Program funding.  The BIA Region or FHWA TC will assist the Tribe in preparing the application package, review the Tribe’s submittal and resolve any issues with the Tribe.  </a:t>
            </a:r>
          </a:p>
          <a:p>
            <a:pPr marL="0" marR="0" indent="-228600">
              <a:lnSpc>
                <a:spcPct val="90000"/>
              </a:lnSpc>
              <a:spcBef>
                <a:spcPts val="0"/>
              </a:spcBef>
              <a:spcAft>
                <a:spcPts val="600"/>
              </a:spcAft>
            </a:pPr>
            <a:endParaRPr lang="en-US" sz="6200" dirty="0">
              <a:effectLst/>
            </a:endParaRPr>
          </a:p>
          <a:p>
            <a:pPr marL="0" marR="0" indent="-228600">
              <a:lnSpc>
                <a:spcPct val="90000"/>
              </a:lnSpc>
              <a:spcBef>
                <a:spcPts val="0"/>
              </a:spcBef>
              <a:spcAft>
                <a:spcPts val="600"/>
              </a:spcAft>
            </a:pPr>
            <a:r>
              <a:rPr lang="en-US" sz="6200" dirty="0">
                <a:effectLst/>
              </a:rPr>
              <a:t>For Tribes with FHWA Program Agreements, the FHWA TC will submit the completed bridge application package directly to the TTP Bridge Program Manager at the FHWA/Office of Tribal Transportation (OTT) for review of the application.</a:t>
            </a:r>
          </a:p>
          <a:p>
            <a:pPr marL="0" marR="0" indent="0">
              <a:lnSpc>
                <a:spcPct val="90000"/>
              </a:lnSpc>
              <a:spcBef>
                <a:spcPts val="0"/>
              </a:spcBef>
              <a:spcAft>
                <a:spcPts val="600"/>
              </a:spcAft>
              <a:buNone/>
            </a:pPr>
            <a:endParaRPr lang="en-US" sz="62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7E6EA7B-E6BE-4274-9609-72749E3A9C02}"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11</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412306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Q&amp;As TTP Bridge Program - BIL</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2410" y="704088"/>
            <a:ext cx="5135293" cy="5248656"/>
          </a:xfrm>
        </p:spPr>
        <p:txBody>
          <a:bodyPr vert="horz" lIns="91440" tIns="45720" rIns="91440" bIns="45720" rtlCol="0" anchor="ctr">
            <a:normAutofit lnSpcReduction="10000"/>
          </a:bodyPr>
          <a:lstStyle/>
          <a:p>
            <a:pPr marL="0" marR="0" indent="0">
              <a:lnSpc>
                <a:spcPct val="90000"/>
              </a:lnSpc>
              <a:spcBef>
                <a:spcPts val="0"/>
              </a:spcBef>
              <a:spcAft>
                <a:spcPts val="600"/>
              </a:spcAft>
              <a:buNone/>
            </a:pPr>
            <a:endParaRPr lang="en-US" sz="3800" b="1" dirty="0">
              <a:effectLst/>
            </a:endParaRPr>
          </a:p>
          <a:p>
            <a:pPr marL="0" marR="0" indent="-228600">
              <a:lnSpc>
                <a:spcPct val="90000"/>
              </a:lnSpc>
              <a:spcBef>
                <a:spcPts val="0"/>
              </a:spcBef>
              <a:spcAft>
                <a:spcPts val="600"/>
              </a:spcAft>
            </a:pPr>
            <a:endParaRPr lang="en-US" sz="3800" dirty="0">
              <a:effectLst/>
            </a:endParaRPr>
          </a:p>
          <a:p>
            <a:pPr marL="0" marR="0" indent="-228600">
              <a:lnSpc>
                <a:spcPct val="90000"/>
              </a:lnSpc>
              <a:spcBef>
                <a:spcPts val="0"/>
              </a:spcBef>
              <a:spcAft>
                <a:spcPts val="600"/>
              </a:spcAft>
            </a:pPr>
            <a:r>
              <a:rPr lang="en-US" sz="2600" dirty="0">
                <a:effectLst/>
              </a:rPr>
              <a:t>For Tribes working directly with the BIA, the BIA Region will submit the completed bridge application package to the BIA Bridge Program Manager for review.  Upon review and resolution of any issues with the bridge application, BIA will submit the completed bridge application package directly to the TTP Bridge Program Manager at OTT for further processing and consideration.</a:t>
            </a:r>
          </a:p>
          <a:p>
            <a:pPr marL="0" marR="0" indent="0">
              <a:lnSpc>
                <a:spcPct val="90000"/>
              </a:lnSpc>
              <a:spcBef>
                <a:spcPts val="0"/>
              </a:spcBef>
              <a:spcAft>
                <a:spcPts val="600"/>
              </a:spcAft>
              <a:buNone/>
            </a:pPr>
            <a:endParaRPr lang="en-US" sz="62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7E6EA7B-E6BE-4274-9609-72749E3A9C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9797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Q&amp;As TTP Bridge Program - BIL</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2410" y="704088"/>
            <a:ext cx="5135293" cy="5248656"/>
          </a:xfrm>
        </p:spPr>
        <p:txBody>
          <a:bodyPr vert="horz" lIns="91440" tIns="45720" rIns="91440" bIns="45720" rtlCol="0" anchor="ctr">
            <a:normAutofit/>
          </a:bodyPr>
          <a:lstStyle/>
          <a:p>
            <a:pPr marL="0" marR="0" indent="-228600">
              <a:lnSpc>
                <a:spcPct val="90000"/>
              </a:lnSpc>
              <a:spcBef>
                <a:spcPts val="0"/>
              </a:spcBef>
              <a:spcAft>
                <a:spcPts val="600"/>
              </a:spcAft>
            </a:pPr>
            <a:endParaRPr lang="en-US" sz="2900" b="1" dirty="0">
              <a:effectLst/>
            </a:endParaRPr>
          </a:p>
          <a:p>
            <a:pPr marL="0" marR="0" indent="-228600">
              <a:lnSpc>
                <a:spcPct val="90000"/>
              </a:lnSpc>
              <a:spcBef>
                <a:spcPts val="0"/>
              </a:spcBef>
              <a:spcAft>
                <a:spcPts val="600"/>
              </a:spcAft>
            </a:pPr>
            <a:endParaRPr lang="en-US" sz="6200" b="1" dirty="0"/>
          </a:p>
          <a:p>
            <a:pPr marL="0" marR="0" indent="-228600">
              <a:lnSpc>
                <a:spcPct val="90000"/>
              </a:lnSpc>
              <a:spcBef>
                <a:spcPts val="0"/>
              </a:spcBef>
              <a:spcAft>
                <a:spcPts val="600"/>
              </a:spcAft>
            </a:pPr>
            <a:endParaRPr lang="en-US" sz="62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7E6EA7B-E6BE-4274-9609-72749E3A9C02}"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13</a:t>
            </a:fld>
            <a:endParaRPr kumimoji="0" lang="en-US" b="0" i="0" u="none" strike="noStrike" cap="none" spc="0" normalizeH="0" baseline="0" noProof="0">
              <a:ln>
                <a:noFill/>
              </a:ln>
              <a:effectLst/>
              <a:uLnTx/>
              <a:uFillTx/>
            </a:endParaRPr>
          </a:p>
        </p:txBody>
      </p:sp>
      <p:sp>
        <p:nvSpPr>
          <p:cNvPr id="11" name="TextBox 10">
            <a:extLst>
              <a:ext uri="{FF2B5EF4-FFF2-40B4-BE49-F238E27FC236}">
                <a16:creationId xmlns:a16="http://schemas.microsoft.com/office/drawing/2014/main" id="{4634C0FF-EEF9-40D0-87E2-0ABD7962FF6D}"/>
              </a:ext>
            </a:extLst>
          </p:cNvPr>
          <p:cNvSpPr txBox="1"/>
          <p:nvPr/>
        </p:nvSpPr>
        <p:spPr>
          <a:xfrm>
            <a:off x="6356348" y="791110"/>
            <a:ext cx="5224174" cy="5324535"/>
          </a:xfrm>
          <a:prstGeom prst="rect">
            <a:avLst/>
          </a:prstGeom>
          <a:noFill/>
        </p:spPr>
        <p:txBody>
          <a:bodyPr wrap="square">
            <a:spAutoFit/>
          </a:bodyPr>
          <a:lstStyle/>
          <a:p>
            <a:r>
              <a:rPr lang="en-US" sz="2000" b="1" dirty="0"/>
              <a:t>What does a complete application package for preliminary engineering (PE) consist of and how does the proposed project receive funding?</a:t>
            </a:r>
          </a:p>
          <a:p>
            <a:endParaRPr lang="en-US" sz="2000" dirty="0"/>
          </a:p>
          <a:p>
            <a:r>
              <a:rPr lang="en-US" sz="2000" dirty="0"/>
              <a:t>A complete application package for PE consists of:  </a:t>
            </a:r>
          </a:p>
          <a:p>
            <a:r>
              <a:rPr lang="en-US" sz="2000" dirty="0"/>
              <a:t>(a) the TTP Bridge Program certification checklist;</a:t>
            </a:r>
          </a:p>
          <a:p>
            <a:r>
              <a:rPr lang="en-US" sz="2000" dirty="0"/>
              <a:t>(b) an FHWA approved TTP Tribal Transportation Improvement Program;</a:t>
            </a:r>
          </a:p>
          <a:p>
            <a:r>
              <a:rPr lang="en-US" sz="2000" dirty="0"/>
              <a:t>(c) a description of the project scope of work;</a:t>
            </a:r>
          </a:p>
          <a:p>
            <a:r>
              <a:rPr lang="en-US" sz="2000" dirty="0"/>
              <a:t>(d) detailed cost estimate for PE;</a:t>
            </a:r>
          </a:p>
          <a:p>
            <a:r>
              <a:rPr lang="en-US" sz="2000" dirty="0"/>
              <a:t>(e) NBI data sheet (n/a for new bridge); and</a:t>
            </a:r>
          </a:p>
          <a:p>
            <a:r>
              <a:rPr lang="en-US" sz="2000" dirty="0"/>
              <a:t>(f) an acknowledgment by the Tribe of the project specific funding requirements and that any excess funds will be returned to FHWA for further distribution.</a:t>
            </a:r>
          </a:p>
        </p:txBody>
      </p:sp>
    </p:spTree>
    <p:extLst>
      <p:ext uri="{BB962C8B-B14F-4D97-AF65-F5344CB8AC3E}">
        <p14:creationId xmlns:p14="http://schemas.microsoft.com/office/powerpoint/2010/main" val="176787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Q&amp;As TTP Bridge Program - BIL</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2410" y="704088"/>
            <a:ext cx="5135293" cy="4792586"/>
          </a:xfrm>
        </p:spPr>
        <p:txBody>
          <a:bodyPr vert="horz" lIns="91440" tIns="45720" rIns="91440" bIns="45720" rtlCol="0" anchor="ct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800" dirty="0">
              <a:solidFill>
                <a:prstClr val="black"/>
              </a:solidFill>
              <a:latin typeface="Calibri"/>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Funding for the approved eligible projects on the bridge application queues will be made available to the Tribes, under an FHWA/Tribal agreement, or the Secretary of the Interior upon availability of program funding at FHWA.</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For non-BIA/non-Tribal TTP bridge projects funded under the TTP Bridge Program, the application package must also include a Tribal resolution supporting the project.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These requirements are provided for in 23 CFR 661.25.</a:t>
            </a:r>
            <a:endParaRPr lang="en-US" sz="2600" b="1" dirty="0">
              <a:effectLst/>
            </a:endParaRPr>
          </a:p>
          <a:p>
            <a:pPr marL="0" marR="0" indent="-228600">
              <a:lnSpc>
                <a:spcPct val="90000"/>
              </a:lnSpc>
              <a:spcBef>
                <a:spcPts val="0"/>
              </a:spcBef>
              <a:spcAft>
                <a:spcPts val="600"/>
              </a:spcAft>
            </a:pPr>
            <a:endParaRPr lang="en-US" sz="6200" b="1" dirty="0"/>
          </a:p>
          <a:p>
            <a:pPr marL="0" marR="0" indent="0">
              <a:lnSpc>
                <a:spcPct val="90000"/>
              </a:lnSpc>
              <a:spcBef>
                <a:spcPts val="0"/>
              </a:spcBef>
              <a:spcAft>
                <a:spcPts val="600"/>
              </a:spcAft>
              <a:buNone/>
            </a:pPr>
            <a:endParaRPr lang="en-US" sz="62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7E6EA7B-E6BE-4274-9609-72749E3A9C02}"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14</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3005724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Q&amp;As TTP Bridge Program - BIL</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2410" y="704088"/>
            <a:ext cx="5135293" cy="4792586"/>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800" dirty="0">
              <a:solidFill>
                <a:prstClr val="black"/>
              </a:solidFill>
              <a:latin typeface="Calibri"/>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0" marR="0" indent="0">
              <a:lnSpc>
                <a:spcPct val="90000"/>
              </a:lnSpc>
              <a:spcBef>
                <a:spcPts val="0"/>
              </a:spcBef>
              <a:spcAft>
                <a:spcPts val="600"/>
              </a:spcAft>
              <a:buNone/>
            </a:pPr>
            <a:endParaRPr lang="en-US" sz="6200" b="1" dirty="0"/>
          </a:p>
          <a:p>
            <a:pPr marL="0" marR="0" indent="0">
              <a:lnSpc>
                <a:spcPct val="90000"/>
              </a:lnSpc>
              <a:spcBef>
                <a:spcPts val="0"/>
              </a:spcBef>
              <a:spcAft>
                <a:spcPts val="600"/>
              </a:spcAft>
              <a:buNone/>
            </a:pPr>
            <a:endParaRPr lang="en-US" sz="62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7E6EA7B-E6BE-4274-9609-72749E3A9C02}"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15</a:t>
            </a:fld>
            <a:endParaRPr kumimoji="0" lang="en-US" b="0" i="0" u="none" strike="noStrike" cap="none" spc="0" normalizeH="0" baseline="0" noProof="0">
              <a:ln>
                <a:noFill/>
              </a:ln>
              <a:effectLst/>
              <a:uLnTx/>
              <a:uFillTx/>
            </a:endParaRPr>
          </a:p>
        </p:txBody>
      </p:sp>
      <p:sp>
        <p:nvSpPr>
          <p:cNvPr id="10" name="TextBox 9">
            <a:extLst>
              <a:ext uri="{FF2B5EF4-FFF2-40B4-BE49-F238E27FC236}">
                <a16:creationId xmlns:a16="http://schemas.microsoft.com/office/drawing/2014/main" id="{C6D2EEF9-D2F8-45CC-97DC-758F1F8E3167}"/>
              </a:ext>
            </a:extLst>
          </p:cNvPr>
          <p:cNvSpPr txBox="1"/>
          <p:nvPr/>
        </p:nvSpPr>
        <p:spPr>
          <a:xfrm>
            <a:off x="6356348" y="629602"/>
            <a:ext cx="5582223" cy="5940088"/>
          </a:xfrm>
          <a:prstGeom prst="rect">
            <a:avLst/>
          </a:prstGeom>
          <a:noFill/>
        </p:spPr>
        <p:txBody>
          <a:bodyPr wrap="square">
            <a:spAutoFit/>
          </a:bodyPr>
          <a:lstStyle/>
          <a:p>
            <a:pPr marL="0" marR="0" indent="0">
              <a:spcBef>
                <a:spcPts val="0"/>
              </a:spcBef>
              <a:spcAft>
                <a:spcPts val="0"/>
              </a:spcAft>
              <a:buNone/>
            </a:pPr>
            <a:r>
              <a:rPr lang="en-US" sz="1900" b="1" dirty="0">
                <a:effectLst/>
                <a:ea typeface="Times New Roman" panose="02020603050405020304" pitchFamily="18" charset="0"/>
              </a:rPr>
              <a:t>What does a complete application package for construction consist of and how does the proposed project receive funding?</a:t>
            </a:r>
          </a:p>
          <a:p>
            <a:pPr marL="0" marR="0" indent="0">
              <a:spcBef>
                <a:spcPts val="0"/>
              </a:spcBef>
              <a:spcAft>
                <a:spcPts val="0"/>
              </a:spcAft>
              <a:buNone/>
            </a:pPr>
            <a:endParaRPr lang="en-US" sz="1900" dirty="0">
              <a:effectLst/>
              <a:ea typeface="Times New Roman" panose="02020603050405020304" pitchFamily="18" charset="0"/>
            </a:endParaRPr>
          </a:p>
          <a:p>
            <a:pPr marL="0" marR="0" indent="0">
              <a:spcBef>
                <a:spcPts val="0"/>
              </a:spcBef>
              <a:spcAft>
                <a:spcPts val="0"/>
              </a:spcAft>
              <a:buNone/>
            </a:pPr>
            <a:r>
              <a:rPr lang="en-US" sz="1900" dirty="0">
                <a:effectLst/>
                <a:ea typeface="Times New Roman" panose="02020603050405020304" pitchFamily="18" charset="0"/>
              </a:rPr>
              <a:t>A complete application package for construction consists of:  </a:t>
            </a:r>
          </a:p>
          <a:p>
            <a:pPr marL="0" marR="0" indent="0">
              <a:spcBef>
                <a:spcPts val="0"/>
              </a:spcBef>
              <a:spcAft>
                <a:spcPts val="0"/>
              </a:spcAft>
              <a:buNone/>
            </a:pPr>
            <a:r>
              <a:rPr lang="en-US" sz="1900" dirty="0">
                <a:effectLst/>
                <a:ea typeface="Times New Roman" panose="02020603050405020304" pitchFamily="18" charset="0"/>
              </a:rPr>
              <a:t>(a) a copy of the approved plans, specifications, and estimate (PS&amp;E);</a:t>
            </a:r>
          </a:p>
          <a:p>
            <a:pPr marL="0" marR="0" indent="0">
              <a:spcBef>
                <a:spcPts val="0"/>
              </a:spcBef>
              <a:spcAft>
                <a:spcPts val="0"/>
              </a:spcAft>
              <a:buNone/>
            </a:pPr>
            <a:r>
              <a:rPr lang="en-US" sz="1900" dirty="0">
                <a:effectLst/>
                <a:ea typeface="Times New Roman" panose="02020603050405020304" pitchFamily="18" charset="0"/>
              </a:rPr>
              <a:t>(b) the TTP Bridge Program certification checklist;</a:t>
            </a:r>
          </a:p>
          <a:p>
            <a:pPr marL="0" marR="0" indent="0">
              <a:spcBef>
                <a:spcPts val="0"/>
              </a:spcBef>
              <a:spcAft>
                <a:spcPts val="0"/>
              </a:spcAft>
              <a:buNone/>
            </a:pPr>
            <a:r>
              <a:rPr lang="en-US" sz="1900" dirty="0">
                <a:effectLst/>
                <a:ea typeface="Times New Roman" panose="02020603050405020304" pitchFamily="18" charset="0"/>
              </a:rPr>
              <a:t>(c) NBI data sheet (n/a for new bridge);</a:t>
            </a:r>
          </a:p>
          <a:p>
            <a:pPr marL="0" marR="0" indent="0">
              <a:spcBef>
                <a:spcPts val="0"/>
              </a:spcBef>
              <a:spcAft>
                <a:spcPts val="0"/>
              </a:spcAft>
              <a:buNone/>
            </a:pPr>
            <a:r>
              <a:rPr lang="en-US" sz="1900" dirty="0">
                <a:effectLst/>
                <a:ea typeface="Times New Roman" panose="02020603050405020304" pitchFamily="18" charset="0"/>
              </a:rPr>
              <a:t>(d) an FHWA approved TTP Tribal Transportation Improvement Program;</a:t>
            </a:r>
          </a:p>
          <a:p>
            <a:pPr marL="0" marR="0" indent="0">
              <a:spcBef>
                <a:spcPts val="0"/>
              </a:spcBef>
              <a:spcAft>
                <a:spcPts val="0"/>
              </a:spcAft>
              <a:buNone/>
            </a:pPr>
            <a:r>
              <a:rPr lang="en-US" sz="1900" dirty="0">
                <a:effectLst/>
                <a:ea typeface="Times New Roman" panose="02020603050405020304" pitchFamily="18" charset="0"/>
              </a:rPr>
              <a:t>(e) all environmental and archeological clearances and complete grants of public rights-of-way that must be acquired prior to submittal of the construction application package; and</a:t>
            </a:r>
          </a:p>
          <a:p>
            <a:pPr marL="0" marR="0" indent="0">
              <a:spcBef>
                <a:spcPts val="0"/>
              </a:spcBef>
              <a:spcAft>
                <a:spcPts val="0"/>
              </a:spcAft>
              <a:buNone/>
            </a:pPr>
            <a:r>
              <a:rPr lang="en-US" sz="1900" dirty="0">
                <a:effectLst/>
                <a:ea typeface="Times New Roman" panose="02020603050405020304" pitchFamily="18" charset="0"/>
              </a:rPr>
              <a:t>(f) an acknowledgment by the Tribe of the project specific funding requirements and that any excess funds will be returned to FHWA for further distribution.</a:t>
            </a:r>
            <a:endParaRPr lang="en-US" sz="1900" dirty="0"/>
          </a:p>
        </p:txBody>
      </p:sp>
    </p:spTree>
    <p:extLst>
      <p:ext uri="{BB962C8B-B14F-4D97-AF65-F5344CB8AC3E}">
        <p14:creationId xmlns:p14="http://schemas.microsoft.com/office/powerpoint/2010/main" val="506162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Q&amp;As TTP Bridge Program - BIL</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2410" y="704088"/>
            <a:ext cx="5135293" cy="4792586"/>
          </a:xfrm>
        </p:spPr>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800" dirty="0">
              <a:solidFill>
                <a:prstClr val="black"/>
              </a:solidFill>
              <a:latin typeface="Calibri"/>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800" dirty="0">
              <a:solidFill>
                <a:prstClr val="black"/>
              </a:solidFill>
              <a:latin typeface="Calibri"/>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35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42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62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Funding for the approved eligible projects on the bridge application queues will be made available to the Tribes, under an FHWA/Tribal agreement, or the Secretary of the Interior upon availability of program funding at FHWA.</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62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62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For non-BIA/non-Tribal TTP bridge projects funded under the TTP Bridge Program, the application package must also include a copy of a letter from the bridge’s owner approving the project and its PS&amp;E, and a Tribal resolution supporting the project.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62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62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These requirements are provided for in 23 CFR 661.27.</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800" dirty="0">
              <a:solidFill>
                <a:prstClr val="black"/>
              </a:solidFill>
              <a:latin typeface="Calibri"/>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600" b="1" dirty="0">
              <a:effectLst/>
            </a:endParaRPr>
          </a:p>
          <a:p>
            <a:pPr marL="0" marR="0" indent="-228600">
              <a:lnSpc>
                <a:spcPct val="90000"/>
              </a:lnSpc>
              <a:spcBef>
                <a:spcPts val="0"/>
              </a:spcBef>
              <a:spcAft>
                <a:spcPts val="600"/>
              </a:spcAft>
            </a:pPr>
            <a:endParaRPr lang="en-US" sz="6200" b="1" dirty="0"/>
          </a:p>
          <a:p>
            <a:pPr marL="0" marR="0" indent="0">
              <a:lnSpc>
                <a:spcPct val="90000"/>
              </a:lnSpc>
              <a:spcBef>
                <a:spcPts val="0"/>
              </a:spcBef>
              <a:spcAft>
                <a:spcPts val="600"/>
              </a:spcAft>
              <a:buNone/>
            </a:pPr>
            <a:endParaRPr lang="en-US" sz="62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a:p>
            <a:pPr marL="0" marR="0" indent="-228600">
              <a:lnSpc>
                <a:spcPct val="90000"/>
              </a:lnSpc>
              <a:spcBef>
                <a:spcPts val="0"/>
              </a:spcBef>
              <a:spcAft>
                <a:spcPts val="600"/>
              </a:spcAft>
            </a:pPr>
            <a:endParaRPr lang="en-US" sz="1300" dirty="0">
              <a:effectLst/>
            </a:endParaRP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7E6EA7B-E6BE-4274-9609-72749E3A9C02}"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16</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562044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Other Items</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2410" y="704088"/>
            <a:ext cx="5135293" cy="5248656"/>
          </a:xfrm>
        </p:spPr>
        <p:txBody>
          <a:bodyPr vert="horz" lIns="91440" tIns="45720" rIns="91440" bIns="45720" rtlCol="0" anchor="ctr">
            <a:normAutofit/>
          </a:bodyPr>
          <a:lstStyle/>
          <a:p>
            <a:pPr indent="-228600">
              <a:lnSpc>
                <a:spcPct val="90000"/>
              </a:lnSpc>
            </a:pPr>
            <a:endParaRPr lang="en-US" sz="2400" dirty="0"/>
          </a:p>
          <a:p>
            <a:pPr marL="114300" indent="0">
              <a:lnSpc>
                <a:spcPct val="90000"/>
              </a:lnSpc>
              <a:buNone/>
            </a:pPr>
            <a:endParaRPr lang="en-US" sz="2400" b="1" dirty="0">
              <a:solidFill>
                <a:schemeClr val="tx1"/>
              </a:solidFill>
            </a:endParaRPr>
          </a:p>
          <a:p>
            <a:pPr lvl="1" indent="-228600">
              <a:lnSpc>
                <a:spcPct val="90000"/>
              </a:lnSpc>
              <a:buFont typeface="Arial" panose="020B0604020202020204" pitchFamily="34" charset="0"/>
              <a:buChar char="•"/>
            </a:pPr>
            <a:endParaRPr lang="en-US" sz="2400" dirty="0">
              <a:solidFill>
                <a:schemeClr val="tx1"/>
              </a:solidFill>
            </a:endParaRPr>
          </a:p>
          <a:p>
            <a:pPr lvl="1" indent="-228600">
              <a:lnSpc>
                <a:spcPct val="90000"/>
              </a:lnSpc>
              <a:buFont typeface="Arial" panose="020B0604020202020204" pitchFamily="34" charset="0"/>
              <a:buChar char="•"/>
            </a:pPr>
            <a:endParaRPr lang="en-US" sz="2400" dirty="0">
              <a:solidFill>
                <a:schemeClr val="tx1"/>
              </a:solidFill>
            </a:endParaRPr>
          </a:p>
          <a:p>
            <a:pPr indent="-228600">
              <a:lnSpc>
                <a:spcPct val="90000"/>
              </a:lnSpc>
            </a:pPr>
            <a:endParaRPr lang="en-US" sz="2400" dirty="0"/>
          </a:p>
          <a:p>
            <a:pPr marL="0" indent="0">
              <a:lnSpc>
                <a:spcPct val="90000"/>
              </a:lnSpc>
              <a:buNone/>
            </a:pPr>
            <a:endParaRPr lang="en-US" sz="2400" dirty="0"/>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7E6EA7B-E6BE-4274-9609-72749E3A9C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1685E288-94F6-4E39-B18D-85E0867A67D3}"/>
              </a:ext>
            </a:extLst>
          </p:cNvPr>
          <p:cNvPicPr>
            <a:picLocks noChangeAspect="1"/>
          </p:cNvPicPr>
          <p:nvPr/>
        </p:nvPicPr>
        <p:blipFill>
          <a:blip r:embed="rId3"/>
          <a:stretch>
            <a:fillRect/>
          </a:stretch>
        </p:blipFill>
        <p:spPr>
          <a:xfrm>
            <a:off x="0" y="146049"/>
            <a:ext cx="12192000" cy="6575425"/>
          </a:xfrm>
          <a:prstGeom prst="rect">
            <a:avLst/>
          </a:prstGeom>
        </p:spPr>
      </p:pic>
    </p:spTree>
    <p:extLst>
      <p:ext uri="{BB962C8B-B14F-4D97-AF65-F5344CB8AC3E}">
        <p14:creationId xmlns:p14="http://schemas.microsoft.com/office/powerpoint/2010/main" val="2203347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Other Items</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2410" y="704088"/>
            <a:ext cx="5135293" cy="5248656"/>
          </a:xfrm>
        </p:spPr>
        <p:txBody>
          <a:bodyPr vert="horz" lIns="91440" tIns="45720" rIns="91440" bIns="45720" rtlCol="0" anchor="ctr">
            <a:normAutofit/>
          </a:bodyPr>
          <a:lstStyle/>
          <a:p>
            <a:pPr indent="-228600">
              <a:lnSpc>
                <a:spcPct val="90000"/>
              </a:lnSpc>
            </a:pPr>
            <a:endParaRPr lang="en-US" sz="2400" dirty="0"/>
          </a:p>
          <a:p>
            <a:pPr marL="114300" indent="0">
              <a:lnSpc>
                <a:spcPct val="90000"/>
              </a:lnSpc>
              <a:buNone/>
            </a:pPr>
            <a:endParaRPr lang="en-US" sz="2400" b="1" dirty="0">
              <a:solidFill>
                <a:schemeClr val="tx1"/>
              </a:solidFill>
            </a:endParaRPr>
          </a:p>
          <a:p>
            <a:pPr lvl="1" indent="-228600">
              <a:lnSpc>
                <a:spcPct val="90000"/>
              </a:lnSpc>
              <a:buFont typeface="Arial" panose="020B0604020202020204" pitchFamily="34" charset="0"/>
              <a:buChar char="•"/>
            </a:pPr>
            <a:endParaRPr lang="en-US" sz="2400" dirty="0">
              <a:solidFill>
                <a:schemeClr val="tx1"/>
              </a:solidFill>
            </a:endParaRPr>
          </a:p>
          <a:p>
            <a:pPr lvl="1" indent="-228600">
              <a:lnSpc>
                <a:spcPct val="90000"/>
              </a:lnSpc>
              <a:buFont typeface="Arial" panose="020B0604020202020204" pitchFamily="34" charset="0"/>
              <a:buChar char="•"/>
            </a:pPr>
            <a:endParaRPr lang="en-US" sz="2400" dirty="0">
              <a:solidFill>
                <a:schemeClr val="tx1"/>
              </a:solidFill>
            </a:endParaRPr>
          </a:p>
          <a:p>
            <a:pPr indent="-228600">
              <a:lnSpc>
                <a:spcPct val="90000"/>
              </a:lnSpc>
            </a:pPr>
            <a:endParaRPr lang="en-US" sz="2400" dirty="0"/>
          </a:p>
          <a:p>
            <a:pPr marL="0" indent="0">
              <a:lnSpc>
                <a:spcPct val="90000"/>
              </a:lnSpc>
              <a:buNone/>
            </a:pPr>
            <a:endParaRPr lang="en-US" sz="2400" dirty="0"/>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7E6EA7B-E6BE-4274-9609-72749E3A9C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E61B63DC-06E4-4A23-B1E1-17E86B6DC73C}"/>
              </a:ext>
            </a:extLst>
          </p:cNvPr>
          <p:cNvPicPr>
            <a:picLocks noChangeAspect="1"/>
          </p:cNvPicPr>
          <p:nvPr/>
        </p:nvPicPr>
        <p:blipFill>
          <a:blip r:embed="rId3"/>
          <a:stretch>
            <a:fillRect/>
          </a:stretch>
        </p:blipFill>
        <p:spPr>
          <a:xfrm>
            <a:off x="0" y="146050"/>
            <a:ext cx="12192000" cy="6565900"/>
          </a:xfrm>
          <a:prstGeom prst="rect">
            <a:avLst/>
          </a:prstGeom>
        </p:spPr>
      </p:pic>
    </p:spTree>
    <p:extLst>
      <p:ext uri="{BB962C8B-B14F-4D97-AF65-F5344CB8AC3E}">
        <p14:creationId xmlns:p14="http://schemas.microsoft.com/office/powerpoint/2010/main" val="3057387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Other Items</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2410" y="704088"/>
            <a:ext cx="5135293" cy="5248656"/>
          </a:xfrm>
        </p:spPr>
        <p:txBody>
          <a:bodyPr vert="horz" lIns="91440" tIns="45720" rIns="91440" bIns="45720" rtlCol="0" anchor="ctr">
            <a:normAutofit/>
          </a:bodyPr>
          <a:lstStyle/>
          <a:p>
            <a:pPr indent="-228600">
              <a:lnSpc>
                <a:spcPct val="90000"/>
              </a:lnSpc>
            </a:pPr>
            <a:endParaRPr lang="en-US" sz="2400" dirty="0"/>
          </a:p>
          <a:p>
            <a:pPr marL="114300" indent="-228600">
              <a:lnSpc>
                <a:spcPct val="90000"/>
              </a:lnSpc>
            </a:pPr>
            <a:endParaRPr lang="en-US" sz="2400" b="1" dirty="0"/>
          </a:p>
          <a:p>
            <a:pPr lvl="1" indent="-228600">
              <a:lnSpc>
                <a:spcPct val="90000"/>
              </a:lnSpc>
              <a:buFont typeface="Arial" panose="020B0604020202020204" pitchFamily="34" charset="0"/>
              <a:buChar char="•"/>
            </a:pPr>
            <a:endParaRPr lang="en-US" sz="2400" dirty="0">
              <a:solidFill>
                <a:schemeClr val="tx1"/>
              </a:solidFill>
            </a:endParaRPr>
          </a:p>
          <a:p>
            <a:pPr lvl="1" indent="-228600">
              <a:lnSpc>
                <a:spcPct val="90000"/>
              </a:lnSpc>
              <a:buFont typeface="Arial" panose="020B0604020202020204" pitchFamily="34" charset="0"/>
              <a:buChar char="•"/>
            </a:pPr>
            <a:endParaRPr lang="en-US" sz="2400" dirty="0">
              <a:solidFill>
                <a:schemeClr val="tx1"/>
              </a:solidFill>
            </a:endParaRPr>
          </a:p>
          <a:p>
            <a:pPr indent="-228600">
              <a:lnSpc>
                <a:spcPct val="90000"/>
              </a:lnSpc>
            </a:pPr>
            <a:endParaRPr lang="en-US" sz="2400" dirty="0"/>
          </a:p>
          <a:p>
            <a:pPr marL="0" indent="-228600">
              <a:lnSpc>
                <a:spcPct val="90000"/>
              </a:lnSpc>
            </a:pPr>
            <a:endParaRPr lang="en-US" sz="2400" dirty="0"/>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7E6EA7B-E6BE-4274-9609-72749E3A9C02}"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19</a:t>
            </a:fld>
            <a:endParaRPr kumimoji="0" lang="en-US" b="0" i="0" u="none" strike="noStrike" cap="none" spc="0" normalizeH="0" baseline="0" noProof="0">
              <a:ln>
                <a:noFill/>
              </a:ln>
              <a:effectLst/>
              <a:uLnTx/>
              <a:uFillTx/>
            </a:endParaRPr>
          </a:p>
        </p:txBody>
      </p:sp>
      <p:pic>
        <p:nvPicPr>
          <p:cNvPr id="5" name="Picture 4">
            <a:extLst>
              <a:ext uri="{FF2B5EF4-FFF2-40B4-BE49-F238E27FC236}">
                <a16:creationId xmlns:a16="http://schemas.microsoft.com/office/drawing/2014/main" id="{C8A0EDCE-B2AB-4E75-9A96-52737E02B4DB}"/>
              </a:ext>
            </a:extLst>
          </p:cNvPr>
          <p:cNvPicPr>
            <a:picLocks noChangeAspect="1"/>
          </p:cNvPicPr>
          <p:nvPr/>
        </p:nvPicPr>
        <p:blipFill>
          <a:blip r:embed="rId3"/>
          <a:stretch>
            <a:fillRect/>
          </a:stretch>
        </p:blipFill>
        <p:spPr>
          <a:xfrm>
            <a:off x="0" y="146050"/>
            <a:ext cx="12192000" cy="6565900"/>
          </a:xfrm>
          <a:prstGeom prst="rect">
            <a:avLst/>
          </a:prstGeom>
        </p:spPr>
      </p:pic>
    </p:spTree>
    <p:extLst>
      <p:ext uri="{BB962C8B-B14F-4D97-AF65-F5344CB8AC3E}">
        <p14:creationId xmlns:p14="http://schemas.microsoft.com/office/powerpoint/2010/main" val="304122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B7A5CC3-6639-48C7-9BBC-EDF6E5097D63}"/>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Topics to be Discussed</a:t>
            </a:r>
          </a:p>
        </p:txBody>
      </p:sp>
      <p:sp>
        <p:nvSpPr>
          <p:cNvPr id="4" name="Content Placeholder 3">
            <a:extLst>
              <a:ext uri="{FF2B5EF4-FFF2-40B4-BE49-F238E27FC236}">
                <a16:creationId xmlns:a16="http://schemas.microsoft.com/office/drawing/2014/main" id="{40E296DE-DB71-4E5B-9DF9-9A5056107ECF}"/>
              </a:ext>
            </a:extLst>
          </p:cNvPr>
          <p:cNvSpPr>
            <a:spLocks noGrp="1"/>
          </p:cNvSpPr>
          <p:nvPr>
            <p:ph sz="quarter" idx="13"/>
          </p:nvPr>
        </p:nvSpPr>
        <p:spPr>
          <a:xfrm>
            <a:off x="6212410" y="704088"/>
            <a:ext cx="5135293" cy="5248656"/>
          </a:xfrm>
        </p:spPr>
        <p:txBody>
          <a:bodyPr vert="horz" lIns="91440" tIns="45720" rIns="91440" bIns="45720" rtlCol="0" anchor="ctr">
            <a:normAutofit/>
          </a:bodyPr>
          <a:lstStyle/>
          <a:p>
            <a:pPr indent="-228600">
              <a:lnSpc>
                <a:spcPct val="90000"/>
              </a:lnSpc>
            </a:pPr>
            <a:endParaRPr lang="en-US" sz="2400" dirty="0"/>
          </a:p>
          <a:p>
            <a:pPr indent="-228600">
              <a:lnSpc>
                <a:spcPct val="90000"/>
              </a:lnSpc>
            </a:pPr>
            <a:endParaRPr lang="en-US" sz="2400" dirty="0"/>
          </a:p>
          <a:p>
            <a:pPr indent="-228600">
              <a:lnSpc>
                <a:spcPct val="90000"/>
              </a:lnSpc>
            </a:pPr>
            <a:endParaRPr lang="en-US" sz="2400" dirty="0"/>
          </a:p>
          <a:p>
            <a:pPr indent="-228600">
              <a:lnSpc>
                <a:spcPct val="90000"/>
              </a:lnSpc>
            </a:pPr>
            <a:r>
              <a:rPr lang="en-US" sz="2400" dirty="0"/>
              <a:t>TTP Bridge Program Funds under the BIL</a:t>
            </a:r>
          </a:p>
          <a:p>
            <a:pPr indent="-228600">
              <a:lnSpc>
                <a:spcPct val="90000"/>
              </a:lnSpc>
            </a:pPr>
            <a:r>
              <a:rPr lang="en-US" sz="2400" dirty="0"/>
              <a:t>Bridge Applications Funded in FY22</a:t>
            </a:r>
          </a:p>
          <a:p>
            <a:pPr indent="-228600">
              <a:lnSpc>
                <a:spcPct val="90000"/>
              </a:lnSpc>
            </a:pPr>
            <a:r>
              <a:rPr lang="en-US" sz="2400" dirty="0"/>
              <a:t>TTP Bridge Funding in FY23</a:t>
            </a:r>
          </a:p>
          <a:p>
            <a:pPr indent="-228600">
              <a:lnSpc>
                <a:spcPct val="90000"/>
              </a:lnSpc>
            </a:pPr>
            <a:r>
              <a:rPr lang="en-US" sz="2400" dirty="0"/>
              <a:t>Bridge Applications Funded to Date</a:t>
            </a:r>
          </a:p>
          <a:p>
            <a:pPr indent="-228600">
              <a:lnSpc>
                <a:spcPct val="90000"/>
              </a:lnSpc>
            </a:pPr>
            <a:r>
              <a:rPr lang="en-US" sz="2400" dirty="0"/>
              <a:t>2021 Poor Condition TTP Bridges </a:t>
            </a:r>
          </a:p>
          <a:p>
            <a:pPr indent="-228600">
              <a:lnSpc>
                <a:spcPct val="90000"/>
              </a:lnSpc>
            </a:pPr>
            <a:r>
              <a:rPr lang="en-US" sz="2400" dirty="0"/>
              <a:t>Q&amp;As for the TTP Bridge Program under the BIL</a:t>
            </a:r>
          </a:p>
          <a:p>
            <a:pPr indent="-228600">
              <a:lnSpc>
                <a:spcPct val="90000"/>
              </a:lnSpc>
            </a:pPr>
            <a:r>
              <a:rPr lang="en-US" sz="2400" dirty="0"/>
              <a:t>Status of the 23 CFR 661 NPRM</a:t>
            </a:r>
          </a:p>
          <a:p>
            <a:pPr indent="-228600">
              <a:lnSpc>
                <a:spcPct val="90000"/>
              </a:lnSpc>
            </a:pPr>
            <a:r>
              <a:rPr lang="en-US" sz="2400" dirty="0"/>
              <a:t>Other Items</a:t>
            </a:r>
          </a:p>
          <a:p>
            <a:pPr indent="-228600">
              <a:lnSpc>
                <a:spcPct val="90000"/>
              </a:lnSpc>
            </a:pPr>
            <a:endParaRPr lang="en-US" sz="2400" dirty="0"/>
          </a:p>
          <a:p>
            <a:pPr indent="-228600">
              <a:lnSpc>
                <a:spcPct val="90000"/>
              </a:lnSpc>
            </a:pPr>
            <a:endParaRPr lang="en-US" sz="2400" dirty="0"/>
          </a:p>
          <a:p>
            <a:pPr indent="-228600">
              <a:lnSpc>
                <a:spcPct val="90000"/>
              </a:lnSpc>
            </a:pPr>
            <a:endParaRPr lang="en-US" sz="2400" dirty="0"/>
          </a:p>
          <a:p>
            <a:pPr indent="-228600">
              <a:lnSpc>
                <a:spcPct val="90000"/>
              </a:lnSpc>
            </a:pPr>
            <a:endParaRPr lang="en-US" sz="2400" dirty="0"/>
          </a:p>
          <a:p>
            <a:pPr marL="114300" indent="0">
              <a:lnSpc>
                <a:spcPct val="90000"/>
              </a:lnSpc>
              <a:buNone/>
            </a:pPr>
            <a:endParaRPr lang="en-US" sz="2400" dirty="0"/>
          </a:p>
        </p:txBody>
      </p:sp>
      <p:sp>
        <p:nvSpPr>
          <p:cNvPr id="3" name="Slide Number Placeholder 2">
            <a:extLst>
              <a:ext uri="{FF2B5EF4-FFF2-40B4-BE49-F238E27FC236}">
                <a16:creationId xmlns:a16="http://schemas.microsoft.com/office/drawing/2014/main" id="{AE88E4CA-E750-4BF6-8F17-835DFA23069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7E6EA7B-E6BE-4274-9609-72749E3A9C02}" type="slidenum">
              <a:rPr lang="en-US" smtClean="0"/>
              <a:pPr>
                <a:spcAft>
                  <a:spcPts val="600"/>
                </a:spcAft>
              </a:pPr>
              <a:t>2</a:t>
            </a:fld>
            <a:endParaRPr lang="en-US"/>
          </a:p>
        </p:txBody>
      </p:sp>
    </p:spTree>
    <p:extLst>
      <p:ext uri="{BB962C8B-B14F-4D97-AF65-F5344CB8AC3E}">
        <p14:creationId xmlns:p14="http://schemas.microsoft.com/office/powerpoint/2010/main" val="3007826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Other Items</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2410" y="704088"/>
            <a:ext cx="5135293" cy="5248656"/>
          </a:xfrm>
        </p:spPr>
        <p:txBody>
          <a:bodyPr vert="horz" lIns="91440" tIns="45720" rIns="91440" bIns="45720" rtlCol="0" anchor="ctr">
            <a:normAutofit/>
          </a:bodyPr>
          <a:lstStyle/>
          <a:p>
            <a:pPr indent="-228600">
              <a:lnSpc>
                <a:spcPct val="90000"/>
              </a:lnSpc>
            </a:pPr>
            <a:endParaRPr lang="en-US" sz="2400" dirty="0"/>
          </a:p>
          <a:p>
            <a:pPr marL="114300" indent="0">
              <a:lnSpc>
                <a:spcPct val="90000"/>
              </a:lnSpc>
              <a:buNone/>
            </a:pPr>
            <a:endParaRPr lang="en-US" sz="2400" b="1" dirty="0">
              <a:solidFill>
                <a:schemeClr val="tx1"/>
              </a:solidFill>
            </a:endParaRPr>
          </a:p>
          <a:p>
            <a:pPr lvl="1" indent="-228600">
              <a:lnSpc>
                <a:spcPct val="90000"/>
              </a:lnSpc>
              <a:buFont typeface="Arial" panose="020B0604020202020204" pitchFamily="34" charset="0"/>
              <a:buChar char="•"/>
            </a:pPr>
            <a:endParaRPr lang="en-US" sz="2400" dirty="0">
              <a:solidFill>
                <a:schemeClr val="tx1"/>
              </a:solidFill>
            </a:endParaRPr>
          </a:p>
          <a:p>
            <a:pPr lvl="1" indent="-228600">
              <a:lnSpc>
                <a:spcPct val="90000"/>
              </a:lnSpc>
              <a:buFont typeface="Arial" panose="020B0604020202020204" pitchFamily="34" charset="0"/>
              <a:buChar char="•"/>
            </a:pPr>
            <a:endParaRPr lang="en-US" sz="2400" dirty="0">
              <a:solidFill>
                <a:schemeClr val="tx1"/>
              </a:solidFill>
            </a:endParaRPr>
          </a:p>
          <a:p>
            <a:pPr indent="-228600">
              <a:lnSpc>
                <a:spcPct val="90000"/>
              </a:lnSpc>
            </a:pPr>
            <a:endParaRPr lang="en-US" sz="2400" dirty="0"/>
          </a:p>
          <a:p>
            <a:pPr marL="0" indent="-228600">
              <a:lnSpc>
                <a:spcPct val="90000"/>
              </a:lnSpc>
            </a:pPr>
            <a:endParaRPr lang="en-US" sz="2400" dirty="0"/>
          </a:p>
          <a:p>
            <a:pPr marL="0" indent="-228600">
              <a:lnSpc>
                <a:spcPct val="90000"/>
              </a:lnSpc>
            </a:pPr>
            <a:endParaRPr lang="en-US" sz="2400" strike="sngStrike" dirty="0"/>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7E6EA7B-E6BE-4274-9609-72749E3A9C02}"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20</a:t>
            </a:fld>
            <a:endParaRPr kumimoji="0" lang="en-US" b="0" i="0" u="none" strike="noStrike" cap="none" spc="0" normalizeH="0" baseline="0" noProof="0">
              <a:ln>
                <a:noFill/>
              </a:ln>
              <a:effectLst/>
              <a:uLnTx/>
              <a:uFillTx/>
            </a:endParaRPr>
          </a:p>
        </p:txBody>
      </p:sp>
      <p:pic>
        <p:nvPicPr>
          <p:cNvPr id="5" name="Picture 4">
            <a:extLst>
              <a:ext uri="{FF2B5EF4-FFF2-40B4-BE49-F238E27FC236}">
                <a16:creationId xmlns:a16="http://schemas.microsoft.com/office/drawing/2014/main" id="{CAC64C09-65C2-44E3-973F-F4004A812F62}"/>
              </a:ext>
            </a:extLst>
          </p:cNvPr>
          <p:cNvPicPr>
            <a:picLocks noChangeAspect="1"/>
          </p:cNvPicPr>
          <p:nvPr/>
        </p:nvPicPr>
        <p:blipFill>
          <a:blip r:embed="rId3"/>
          <a:stretch>
            <a:fillRect/>
          </a:stretch>
        </p:blipFill>
        <p:spPr>
          <a:xfrm>
            <a:off x="0" y="146050"/>
            <a:ext cx="12192000" cy="6565900"/>
          </a:xfrm>
          <a:prstGeom prst="rect">
            <a:avLst/>
          </a:prstGeom>
        </p:spPr>
      </p:pic>
    </p:spTree>
    <p:extLst>
      <p:ext uri="{BB962C8B-B14F-4D97-AF65-F5344CB8AC3E}">
        <p14:creationId xmlns:p14="http://schemas.microsoft.com/office/powerpoint/2010/main" val="2578679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Other Items</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2410" y="704088"/>
            <a:ext cx="5135293" cy="5248656"/>
          </a:xfrm>
        </p:spPr>
        <p:txBody>
          <a:bodyPr vert="horz" lIns="91440" tIns="45720" rIns="91440" bIns="45720" rtlCol="0" anchor="ctr">
            <a:normAutofit/>
          </a:bodyPr>
          <a:lstStyle/>
          <a:p>
            <a:pPr indent="-228600">
              <a:lnSpc>
                <a:spcPct val="90000"/>
              </a:lnSpc>
            </a:pPr>
            <a:endParaRPr lang="en-US" sz="2400" dirty="0"/>
          </a:p>
          <a:p>
            <a:pPr marL="114300" indent="-228600">
              <a:lnSpc>
                <a:spcPct val="90000"/>
              </a:lnSpc>
            </a:pPr>
            <a:endParaRPr lang="en-US" sz="2400" b="1" dirty="0"/>
          </a:p>
          <a:p>
            <a:pPr lvl="1" indent="-228600">
              <a:lnSpc>
                <a:spcPct val="90000"/>
              </a:lnSpc>
              <a:buFont typeface="Arial" panose="020B0604020202020204" pitchFamily="34" charset="0"/>
              <a:buChar char="•"/>
            </a:pPr>
            <a:endParaRPr lang="en-US" sz="2400" dirty="0">
              <a:solidFill>
                <a:schemeClr val="tx1"/>
              </a:solidFill>
            </a:endParaRPr>
          </a:p>
          <a:p>
            <a:pPr lvl="1" indent="-228600">
              <a:lnSpc>
                <a:spcPct val="90000"/>
              </a:lnSpc>
              <a:buFont typeface="Arial" panose="020B0604020202020204" pitchFamily="34" charset="0"/>
              <a:buChar char="•"/>
            </a:pPr>
            <a:endParaRPr lang="en-US" sz="2400" dirty="0">
              <a:solidFill>
                <a:schemeClr val="tx1"/>
              </a:solidFill>
            </a:endParaRPr>
          </a:p>
          <a:p>
            <a:pPr indent="-228600">
              <a:lnSpc>
                <a:spcPct val="90000"/>
              </a:lnSpc>
            </a:pPr>
            <a:endParaRPr lang="en-US" sz="2400" dirty="0"/>
          </a:p>
          <a:p>
            <a:pPr marL="0" indent="0">
              <a:lnSpc>
                <a:spcPct val="90000"/>
              </a:lnSpc>
              <a:buNone/>
            </a:pPr>
            <a:endParaRPr lang="en-US" sz="2400" dirty="0"/>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7E6EA7B-E6BE-4274-9609-72749E3A9C02}"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a:t>
            </a:fld>
            <a:endParaRPr kumimoji="0" lang="en-US" b="0" i="0" u="none" strike="noStrike" cap="none" spc="0" normalizeH="0" baseline="0" noProof="0">
              <a:ln>
                <a:noFill/>
              </a:ln>
              <a:effectLst/>
              <a:uLnTx/>
              <a:uFillTx/>
            </a:endParaRPr>
          </a:p>
        </p:txBody>
      </p:sp>
      <p:pic>
        <p:nvPicPr>
          <p:cNvPr id="5" name="Picture 4">
            <a:extLst>
              <a:ext uri="{FF2B5EF4-FFF2-40B4-BE49-F238E27FC236}">
                <a16:creationId xmlns:a16="http://schemas.microsoft.com/office/drawing/2014/main" id="{CE0A23D7-1BB2-4F2F-87E7-7C7A708B5C4D}"/>
              </a:ext>
            </a:extLst>
          </p:cNvPr>
          <p:cNvPicPr>
            <a:picLocks noChangeAspect="1"/>
          </p:cNvPicPr>
          <p:nvPr/>
        </p:nvPicPr>
        <p:blipFill>
          <a:blip r:embed="rId3"/>
          <a:stretch>
            <a:fillRect/>
          </a:stretch>
        </p:blipFill>
        <p:spPr>
          <a:xfrm>
            <a:off x="0" y="146050"/>
            <a:ext cx="12192000" cy="6565900"/>
          </a:xfrm>
          <a:prstGeom prst="rect">
            <a:avLst/>
          </a:prstGeom>
        </p:spPr>
      </p:pic>
    </p:spTree>
    <p:extLst>
      <p:ext uri="{BB962C8B-B14F-4D97-AF65-F5344CB8AC3E}">
        <p14:creationId xmlns:p14="http://schemas.microsoft.com/office/powerpoint/2010/main" val="2076393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Other Items</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2410" y="704088"/>
            <a:ext cx="5135293" cy="5248656"/>
          </a:xfrm>
        </p:spPr>
        <p:txBody>
          <a:bodyPr vert="horz" lIns="91440" tIns="45720" rIns="91440" bIns="45720" rtlCol="0" anchor="ctr">
            <a:normAutofit/>
          </a:bodyPr>
          <a:lstStyle/>
          <a:p>
            <a:pPr indent="-228600">
              <a:lnSpc>
                <a:spcPct val="90000"/>
              </a:lnSpc>
            </a:pPr>
            <a:endParaRPr lang="en-US" sz="2400" dirty="0"/>
          </a:p>
          <a:p>
            <a:pPr marL="114300" indent="-228600">
              <a:lnSpc>
                <a:spcPct val="90000"/>
              </a:lnSpc>
            </a:pPr>
            <a:endParaRPr lang="en-US" sz="2400" b="1" dirty="0"/>
          </a:p>
          <a:p>
            <a:pPr lvl="1" indent="-228600">
              <a:lnSpc>
                <a:spcPct val="90000"/>
              </a:lnSpc>
              <a:buFont typeface="Arial" panose="020B0604020202020204" pitchFamily="34" charset="0"/>
              <a:buChar char="•"/>
            </a:pPr>
            <a:endParaRPr lang="en-US" sz="2400" dirty="0">
              <a:solidFill>
                <a:schemeClr val="tx1"/>
              </a:solidFill>
            </a:endParaRPr>
          </a:p>
          <a:p>
            <a:pPr lvl="1" indent="-228600">
              <a:lnSpc>
                <a:spcPct val="90000"/>
              </a:lnSpc>
              <a:buFont typeface="Arial" panose="020B0604020202020204" pitchFamily="34" charset="0"/>
              <a:buChar char="•"/>
            </a:pPr>
            <a:endParaRPr lang="en-US" sz="2400" dirty="0">
              <a:solidFill>
                <a:schemeClr val="tx1"/>
              </a:solidFill>
            </a:endParaRPr>
          </a:p>
          <a:p>
            <a:pPr indent="-228600">
              <a:lnSpc>
                <a:spcPct val="90000"/>
              </a:lnSpc>
            </a:pPr>
            <a:endParaRPr lang="en-US" sz="2400" dirty="0"/>
          </a:p>
          <a:p>
            <a:pPr marL="0" indent="-228600">
              <a:lnSpc>
                <a:spcPct val="90000"/>
              </a:lnSpc>
            </a:pPr>
            <a:endParaRPr lang="en-US" sz="2400" dirty="0"/>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7E6EA7B-E6BE-4274-9609-72749E3A9C02}"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22</a:t>
            </a:fld>
            <a:endParaRPr kumimoji="0" lang="en-US" b="0" i="0" u="none" strike="noStrike" cap="none" spc="0" normalizeH="0" baseline="0" noProof="0">
              <a:ln>
                <a:noFill/>
              </a:ln>
              <a:effectLst/>
              <a:uLnTx/>
              <a:uFillTx/>
            </a:endParaRPr>
          </a:p>
        </p:txBody>
      </p:sp>
      <p:pic>
        <p:nvPicPr>
          <p:cNvPr id="6" name="Picture 5">
            <a:extLst>
              <a:ext uri="{FF2B5EF4-FFF2-40B4-BE49-F238E27FC236}">
                <a16:creationId xmlns:a16="http://schemas.microsoft.com/office/drawing/2014/main" id="{F88837EC-0CF3-481F-9A0A-CF9F38AAD41B}"/>
              </a:ext>
            </a:extLst>
          </p:cNvPr>
          <p:cNvPicPr>
            <a:picLocks noChangeAspect="1"/>
          </p:cNvPicPr>
          <p:nvPr/>
        </p:nvPicPr>
        <p:blipFill>
          <a:blip r:embed="rId3"/>
          <a:stretch>
            <a:fillRect/>
          </a:stretch>
        </p:blipFill>
        <p:spPr>
          <a:xfrm>
            <a:off x="0" y="146050"/>
            <a:ext cx="12192000" cy="6565900"/>
          </a:xfrm>
          <a:prstGeom prst="rect">
            <a:avLst/>
          </a:prstGeom>
        </p:spPr>
      </p:pic>
    </p:spTree>
    <p:extLst>
      <p:ext uri="{BB962C8B-B14F-4D97-AF65-F5344CB8AC3E}">
        <p14:creationId xmlns:p14="http://schemas.microsoft.com/office/powerpoint/2010/main" val="4058807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Other Items</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2411" y="804672"/>
            <a:ext cx="5135293" cy="5248656"/>
          </a:xfrm>
        </p:spPr>
        <p:txBody>
          <a:bodyPr vert="horz" lIns="91440" tIns="45720" rIns="91440" bIns="45720" rtlCol="0" anchor="ctr">
            <a:normAutofit/>
          </a:bodyPr>
          <a:lstStyle/>
          <a:p>
            <a:pPr indent="-228600">
              <a:lnSpc>
                <a:spcPct val="90000"/>
              </a:lnSpc>
            </a:pPr>
            <a:endParaRPr lang="en-US" sz="2400" dirty="0"/>
          </a:p>
          <a:p>
            <a:pPr marL="114300" indent="-228600">
              <a:lnSpc>
                <a:spcPct val="90000"/>
              </a:lnSpc>
            </a:pPr>
            <a:endParaRPr lang="en-US" sz="2400" b="1" dirty="0"/>
          </a:p>
          <a:p>
            <a:pPr lvl="1" indent="-228600">
              <a:lnSpc>
                <a:spcPct val="90000"/>
              </a:lnSpc>
              <a:buFont typeface="Arial" panose="020B0604020202020204" pitchFamily="34" charset="0"/>
              <a:buChar char="•"/>
            </a:pPr>
            <a:endParaRPr lang="en-US" sz="2400" dirty="0">
              <a:solidFill>
                <a:schemeClr val="tx1"/>
              </a:solidFill>
            </a:endParaRPr>
          </a:p>
          <a:p>
            <a:pPr lvl="1" indent="-228600">
              <a:lnSpc>
                <a:spcPct val="90000"/>
              </a:lnSpc>
              <a:buFont typeface="Arial" panose="020B0604020202020204" pitchFamily="34" charset="0"/>
              <a:buChar char="•"/>
            </a:pPr>
            <a:endParaRPr lang="en-US" sz="2400" dirty="0">
              <a:solidFill>
                <a:schemeClr val="tx1"/>
              </a:solidFill>
            </a:endParaRPr>
          </a:p>
          <a:p>
            <a:pPr indent="-228600">
              <a:lnSpc>
                <a:spcPct val="90000"/>
              </a:lnSpc>
            </a:pPr>
            <a:endParaRPr lang="en-US" sz="2400" dirty="0"/>
          </a:p>
          <a:p>
            <a:pPr marL="0" indent="-228600">
              <a:lnSpc>
                <a:spcPct val="90000"/>
              </a:lnSpc>
            </a:pPr>
            <a:endParaRPr lang="en-US" sz="2400" dirty="0"/>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7E6EA7B-E6BE-4274-9609-72749E3A9C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4DEF622F-6DCB-44E4-A824-1FC276FEF18F}"/>
              </a:ext>
            </a:extLst>
          </p:cNvPr>
          <p:cNvPicPr>
            <a:picLocks noChangeAspect="1"/>
          </p:cNvPicPr>
          <p:nvPr/>
        </p:nvPicPr>
        <p:blipFill>
          <a:blip r:embed="rId3"/>
          <a:stretch>
            <a:fillRect/>
          </a:stretch>
        </p:blipFill>
        <p:spPr>
          <a:xfrm>
            <a:off x="0" y="146050"/>
            <a:ext cx="12192000" cy="6565900"/>
          </a:xfrm>
          <a:prstGeom prst="rect">
            <a:avLst/>
          </a:prstGeom>
        </p:spPr>
      </p:pic>
    </p:spTree>
    <p:extLst>
      <p:ext uri="{BB962C8B-B14F-4D97-AF65-F5344CB8AC3E}">
        <p14:creationId xmlns:p14="http://schemas.microsoft.com/office/powerpoint/2010/main" val="409887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Other Items</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2410" y="704088"/>
            <a:ext cx="5135293" cy="5248656"/>
          </a:xfrm>
        </p:spPr>
        <p:txBody>
          <a:bodyPr vert="horz" lIns="91440" tIns="45720" rIns="91440" bIns="45720" rtlCol="0" anchor="ctr">
            <a:normAutofit/>
          </a:bodyPr>
          <a:lstStyle/>
          <a:p>
            <a:pPr indent="-228600">
              <a:lnSpc>
                <a:spcPct val="90000"/>
              </a:lnSpc>
            </a:pPr>
            <a:endParaRPr lang="en-US" sz="2400" dirty="0"/>
          </a:p>
          <a:p>
            <a:pPr marL="114300" indent="-228600">
              <a:lnSpc>
                <a:spcPct val="90000"/>
              </a:lnSpc>
            </a:pPr>
            <a:endParaRPr lang="en-US" sz="2400" b="1" dirty="0"/>
          </a:p>
          <a:p>
            <a:pPr lvl="1" indent="-228600">
              <a:lnSpc>
                <a:spcPct val="90000"/>
              </a:lnSpc>
              <a:buFont typeface="Arial" panose="020B0604020202020204" pitchFamily="34" charset="0"/>
              <a:buChar char="•"/>
            </a:pPr>
            <a:endParaRPr lang="en-US" sz="2400" dirty="0">
              <a:solidFill>
                <a:schemeClr val="tx1"/>
              </a:solidFill>
            </a:endParaRPr>
          </a:p>
          <a:p>
            <a:pPr lvl="1" indent="-228600">
              <a:lnSpc>
                <a:spcPct val="90000"/>
              </a:lnSpc>
              <a:buFont typeface="Arial" panose="020B0604020202020204" pitchFamily="34" charset="0"/>
              <a:buChar char="•"/>
            </a:pPr>
            <a:endParaRPr lang="en-US" sz="2400" dirty="0">
              <a:solidFill>
                <a:schemeClr val="tx1"/>
              </a:solidFill>
            </a:endParaRPr>
          </a:p>
          <a:p>
            <a:pPr indent="-228600">
              <a:lnSpc>
                <a:spcPct val="90000"/>
              </a:lnSpc>
            </a:pPr>
            <a:endParaRPr lang="en-US" sz="2400" dirty="0"/>
          </a:p>
          <a:p>
            <a:pPr marL="0" indent="-228600">
              <a:lnSpc>
                <a:spcPct val="90000"/>
              </a:lnSpc>
            </a:pPr>
            <a:endParaRPr lang="en-US" sz="2400"/>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7E6EA7B-E6BE-4274-9609-72749E3A9C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4F642F8-A69F-4477-BB81-15912F9C4302}"/>
              </a:ext>
            </a:extLst>
          </p:cNvPr>
          <p:cNvPicPr>
            <a:picLocks noChangeAspect="1"/>
          </p:cNvPicPr>
          <p:nvPr/>
        </p:nvPicPr>
        <p:blipFill>
          <a:blip r:embed="rId3"/>
          <a:stretch>
            <a:fillRect/>
          </a:stretch>
        </p:blipFill>
        <p:spPr>
          <a:xfrm>
            <a:off x="0" y="146050"/>
            <a:ext cx="12192000" cy="6565900"/>
          </a:xfrm>
          <a:prstGeom prst="rect">
            <a:avLst/>
          </a:prstGeom>
        </p:spPr>
      </p:pic>
    </p:spTree>
    <p:extLst>
      <p:ext uri="{BB962C8B-B14F-4D97-AF65-F5344CB8AC3E}">
        <p14:creationId xmlns:p14="http://schemas.microsoft.com/office/powerpoint/2010/main" val="3602490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23 CFR 661 NPRM Update</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2410" y="704088"/>
            <a:ext cx="5135293" cy="5248656"/>
          </a:xfrm>
        </p:spPr>
        <p:txBody>
          <a:bodyPr vert="horz" lIns="91440" tIns="45720" rIns="91440" bIns="45720" rtlCol="0" anchor="ctr">
            <a:normAutofit/>
          </a:bodyPr>
          <a:lstStyle/>
          <a:p>
            <a:pPr indent="-228600">
              <a:lnSpc>
                <a:spcPct val="90000"/>
              </a:lnSpc>
              <a:spcBef>
                <a:spcPts val="0"/>
              </a:spcBef>
              <a:spcAft>
                <a:spcPts val="600"/>
              </a:spcAft>
            </a:pPr>
            <a:r>
              <a:rPr lang="en-US" sz="2400" dirty="0">
                <a:effectLst/>
              </a:rPr>
              <a:t>The draft NPRM was initially approved by FHWA </a:t>
            </a:r>
          </a:p>
          <a:p>
            <a:pPr indent="-228600">
              <a:lnSpc>
                <a:spcPct val="90000"/>
              </a:lnSpc>
              <a:spcBef>
                <a:spcPts val="0"/>
              </a:spcBef>
              <a:spcAft>
                <a:spcPts val="600"/>
              </a:spcAft>
            </a:pPr>
            <a:endParaRPr lang="en-US" sz="2400" dirty="0">
              <a:effectLst/>
            </a:endParaRPr>
          </a:p>
          <a:p>
            <a:pPr indent="-228600">
              <a:lnSpc>
                <a:spcPct val="90000"/>
              </a:lnSpc>
              <a:spcBef>
                <a:spcPts val="0"/>
              </a:spcBef>
              <a:spcAft>
                <a:spcPts val="600"/>
              </a:spcAft>
            </a:pPr>
            <a:r>
              <a:rPr lang="en-US" sz="2400" dirty="0">
                <a:effectLst/>
              </a:rPr>
              <a:t>The draft NPRM was updated to include the changes from the BIL</a:t>
            </a:r>
          </a:p>
          <a:p>
            <a:pPr marL="0" marR="0" indent="-228600">
              <a:lnSpc>
                <a:spcPct val="90000"/>
              </a:lnSpc>
              <a:spcBef>
                <a:spcPts val="0"/>
              </a:spcBef>
              <a:spcAft>
                <a:spcPts val="600"/>
              </a:spcAft>
            </a:pPr>
            <a:endParaRPr lang="en-US" sz="2400" dirty="0">
              <a:effectLst/>
            </a:endParaRPr>
          </a:p>
          <a:p>
            <a:pPr indent="-228600">
              <a:lnSpc>
                <a:spcPct val="90000"/>
              </a:lnSpc>
              <a:spcBef>
                <a:spcPts val="0"/>
              </a:spcBef>
              <a:spcAft>
                <a:spcPts val="600"/>
              </a:spcAft>
            </a:pPr>
            <a:r>
              <a:rPr lang="en-US" sz="2400" dirty="0">
                <a:effectLst/>
              </a:rPr>
              <a:t>The draft NPRM is back for review and approval by FHWA</a:t>
            </a:r>
          </a:p>
          <a:p>
            <a:pPr marL="0" marR="0" indent="-228600">
              <a:lnSpc>
                <a:spcPct val="90000"/>
              </a:lnSpc>
              <a:spcBef>
                <a:spcPts val="0"/>
              </a:spcBef>
              <a:spcAft>
                <a:spcPts val="600"/>
              </a:spcAft>
            </a:pPr>
            <a:endParaRPr lang="en-US" sz="2400" dirty="0">
              <a:effectLst/>
            </a:endParaRPr>
          </a:p>
          <a:p>
            <a:pPr marR="0" indent="-228600">
              <a:lnSpc>
                <a:spcPct val="90000"/>
              </a:lnSpc>
              <a:spcBef>
                <a:spcPts val="0"/>
              </a:spcBef>
              <a:spcAft>
                <a:spcPts val="600"/>
              </a:spcAft>
            </a:pPr>
            <a:r>
              <a:rPr lang="en-US" sz="2400" dirty="0">
                <a:effectLst/>
              </a:rPr>
              <a:t>Planned Publication Date in the Federal Register: </a:t>
            </a:r>
            <a:r>
              <a:rPr lang="en-US" sz="2400" dirty="0"/>
              <a:t>???</a:t>
            </a:r>
            <a:endParaRPr lang="en-US" sz="2400" dirty="0">
              <a:effectLst/>
            </a:endParaRP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7E6EA7B-E6BE-4274-9609-72749E3A9C02}"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25</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1041562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Other Items</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8507" y="704088"/>
            <a:ext cx="5494032" cy="5248656"/>
          </a:xfrm>
        </p:spPr>
        <p:txBody>
          <a:bodyPr vert="horz" lIns="91440" tIns="45720" rIns="91440" bIns="45720" rtlCol="0" anchor="ctr">
            <a:normAutofit fontScale="92500"/>
          </a:bodyPr>
          <a:lstStyle/>
          <a:p>
            <a:pPr indent="-228600">
              <a:lnSpc>
                <a:spcPct val="90000"/>
              </a:lnSpc>
            </a:pPr>
            <a:endParaRPr lang="en-US" sz="2200" dirty="0"/>
          </a:p>
          <a:p>
            <a:pPr marL="114300" indent="0">
              <a:lnSpc>
                <a:spcPct val="90000"/>
              </a:lnSpc>
              <a:buNone/>
            </a:pPr>
            <a:endParaRPr lang="en-US" sz="2200" dirty="0"/>
          </a:p>
          <a:p>
            <a:pPr indent="-228600">
              <a:lnSpc>
                <a:spcPct val="90000"/>
              </a:lnSpc>
            </a:pPr>
            <a:endParaRPr lang="en-US" sz="2400" dirty="0"/>
          </a:p>
          <a:p>
            <a:pPr indent="-228600">
              <a:lnSpc>
                <a:spcPct val="90000"/>
              </a:lnSpc>
            </a:pPr>
            <a:r>
              <a:rPr lang="en-US" sz="2400" dirty="0"/>
              <a:t>Roll outs of the TTP Bridge Program under BIL:</a:t>
            </a:r>
          </a:p>
          <a:p>
            <a:pPr lvl="1" indent="-228600">
              <a:lnSpc>
                <a:spcPct val="90000"/>
              </a:lnSpc>
              <a:buFont typeface="Arial" panose="020B0604020202020204" pitchFamily="34" charset="0"/>
              <a:buChar char="•"/>
            </a:pPr>
            <a:r>
              <a:rPr lang="en-US" sz="2400" dirty="0">
                <a:solidFill>
                  <a:schemeClr val="tx1"/>
                </a:solidFill>
              </a:rPr>
              <a:t>ITCA Virtual Meeting, March 2022</a:t>
            </a:r>
          </a:p>
          <a:p>
            <a:pPr lvl="1" indent="-228600">
              <a:lnSpc>
                <a:spcPct val="90000"/>
              </a:lnSpc>
              <a:buFont typeface="Arial" panose="020B0604020202020204" pitchFamily="34" charset="0"/>
              <a:buChar char="•"/>
            </a:pPr>
            <a:r>
              <a:rPr lang="en-US" sz="2400" dirty="0">
                <a:solidFill>
                  <a:schemeClr val="tx1"/>
                </a:solidFill>
              </a:rPr>
              <a:t>AK Providers Virtual Meeting, April 2022</a:t>
            </a:r>
          </a:p>
          <a:p>
            <a:pPr lvl="1" indent="-228600">
              <a:lnSpc>
                <a:spcPct val="90000"/>
              </a:lnSpc>
              <a:buFont typeface="Arial" panose="020B0604020202020204" pitchFamily="34" charset="0"/>
              <a:buChar char="•"/>
            </a:pPr>
            <a:r>
              <a:rPr lang="en-US" sz="2400" dirty="0">
                <a:solidFill>
                  <a:schemeClr val="tx1"/>
                </a:solidFill>
              </a:rPr>
              <a:t>TTPCC Meeting in ABQ, May 2022</a:t>
            </a:r>
          </a:p>
          <a:p>
            <a:pPr lvl="1" indent="-228600">
              <a:lnSpc>
                <a:spcPct val="90000"/>
              </a:lnSpc>
              <a:buFont typeface="Arial" panose="020B0604020202020204" pitchFamily="34" charset="0"/>
              <a:buChar char="•"/>
            </a:pPr>
            <a:r>
              <a:rPr lang="en-US" sz="2400" dirty="0">
                <a:solidFill>
                  <a:schemeClr val="tx1"/>
                </a:solidFill>
              </a:rPr>
              <a:t>ITA Virtual Meeting, June 2022</a:t>
            </a:r>
          </a:p>
          <a:p>
            <a:pPr lvl="1" indent="-228600">
              <a:lnSpc>
                <a:spcPct val="90000"/>
              </a:lnSpc>
              <a:buFont typeface="Arial" panose="020B0604020202020204" pitchFamily="34" charset="0"/>
              <a:buChar char="•"/>
            </a:pPr>
            <a:r>
              <a:rPr lang="en-US" sz="2400" dirty="0">
                <a:solidFill>
                  <a:schemeClr val="tx1"/>
                </a:solidFill>
              </a:rPr>
              <a:t>USET Virtual Meeting, July 2022</a:t>
            </a:r>
          </a:p>
          <a:p>
            <a:pPr lvl="1" indent="-228600">
              <a:lnSpc>
                <a:spcPct val="90000"/>
              </a:lnSpc>
              <a:buFont typeface="Arial" panose="020B0604020202020204" pitchFamily="34" charset="0"/>
              <a:buChar char="•"/>
            </a:pPr>
            <a:r>
              <a:rPr lang="en-US" sz="2400" dirty="0">
                <a:solidFill>
                  <a:schemeClr val="tx1"/>
                </a:solidFill>
              </a:rPr>
              <a:t>TTPCC Meeting in ID, August 2022</a:t>
            </a:r>
          </a:p>
          <a:p>
            <a:pPr lvl="1" indent="-228600">
              <a:lnSpc>
                <a:spcPct val="90000"/>
              </a:lnSpc>
              <a:buFont typeface="Arial" panose="020B0604020202020204" pitchFamily="34" charset="0"/>
              <a:buChar char="•"/>
            </a:pPr>
            <a:r>
              <a:rPr lang="en-US" sz="2400" dirty="0">
                <a:solidFill>
                  <a:schemeClr val="tx1"/>
                </a:solidFill>
              </a:rPr>
              <a:t>NTICC Meeting KY, August 2022</a:t>
            </a:r>
          </a:p>
          <a:p>
            <a:pPr lvl="1" indent="-228600">
              <a:lnSpc>
                <a:spcPct val="90000"/>
              </a:lnSpc>
              <a:buFont typeface="Arial" panose="020B0604020202020204" pitchFamily="34" charset="0"/>
              <a:buChar char="•"/>
            </a:pPr>
            <a:r>
              <a:rPr lang="en-US" sz="2400" dirty="0">
                <a:solidFill>
                  <a:schemeClr val="tx1"/>
                </a:solidFill>
              </a:rPr>
              <a:t>AK Providers Conference, Nov. 2022</a:t>
            </a:r>
          </a:p>
          <a:p>
            <a:pPr lvl="1" indent="-228600">
              <a:lnSpc>
                <a:spcPct val="90000"/>
              </a:lnSpc>
              <a:buFont typeface="Arial" panose="020B0604020202020204" pitchFamily="34" charset="0"/>
              <a:buChar char="•"/>
            </a:pPr>
            <a:r>
              <a:rPr lang="en-US" sz="2400" b="1" dirty="0">
                <a:solidFill>
                  <a:schemeClr val="tx1"/>
                </a:solidFill>
              </a:rPr>
              <a:t>ITA Meeting in Las Vegas, Dec. 2022</a:t>
            </a:r>
          </a:p>
          <a:p>
            <a:pPr lvl="1" indent="-228600">
              <a:lnSpc>
                <a:spcPct val="90000"/>
              </a:lnSpc>
              <a:buFont typeface="Arial" panose="020B0604020202020204" pitchFamily="34" charset="0"/>
              <a:buChar char="•"/>
            </a:pPr>
            <a:endParaRPr lang="en-US" sz="2200" dirty="0">
              <a:solidFill>
                <a:schemeClr val="tx1"/>
              </a:solidFill>
            </a:endParaRPr>
          </a:p>
          <a:p>
            <a:pPr lvl="1" indent="-228600">
              <a:lnSpc>
                <a:spcPct val="90000"/>
              </a:lnSpc>
              <a:buFont typeface="Arial" panose="020B0604020202020204" pitchFamily="34" charset="0"/>
              <a:buChar char="•"/>
            </a:pPr>
            <a:endParaRPr lang="en-US" sz="2200" dirty="0">
              <a:solidFill>
                <a:schemeClr val="tx1"/>
              </a:solidFill>
            </a:endParaRPr>
          </a:p>
          <a:p>
            <a:pPr indent="-228600">
              <a:lnSpc>
                <a:spcPct val="90000"/>
              </a:lnSpc>
            </a:pPr>
            <a:endParaRPr lang="en-US" sz="2200" dirty="0"/>
          </a:p>
          <a:p>
            <a:pPr marL="0" indent="-228600">
              <a:lnSpc>
                <a:spcPct val="90000"/>
              </a:lnSpc>
            </a:pPr>
            <a:endParaRPr lang="en-US" sz="2200" dirty="0"/>
          </a:p>
          <a:p>
            <a:pPr marL="0" indent="-228600">
              <a:lnSpc>
                <a:spcPct val="90000"/>
              </a:lnSpc>
            </a:pPr>
            <a:endParaRPr lang="en-US" sz="2200" strike="sngStrike" dirty="0"/>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7E6EA7B-E6BE-4274-9609-72749E3A9C02}"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26</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1332495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90662" y="2978590"/>
            <a:ext cx="4805996" cy="669957"/>
          </a:xfrm>
        </p:spPr>
        <p:txBody>
          <a:bodyPr vert="horz" lIns="91440" tIns="45720" rIns="91440" bIns="45720" rtlCol="0" anchor="t">
            <a:normAutofit fontScale="90000"/>
          </a:bodyPr>
          <a:lstStyle/>
          <a:p>
            <a:pPr algn="l">
              <a:lnSpc>
                <a:spcPct val="90000"/>
              </a:lnSpc>
            </a:pPr>
            <a:r>
              <a:rPr lang="en-US" sz="4000" b="1" kern="1200">
                <a:solidFill>
                  <a:schemeClr val="tx2"/>
                </a:solidFill>
                <a:latin typeface="+mj-lt"/>
                <a:ea typeface="+mj-ea"/>
                <a:cs typeface="+mj-cs"/>
              </a:rPr>
              <a:t>Questions??</a:t>
            </a:r>
            <a:br>
              <a:rPr lang="en-US" sz="4000" b="1" kern="1200">
                <a:solidFill>
                  <a:schemeClr val="tx2"/>
                </a:solidFill>
                <a:latin typeface="+mj-lt"/>
                <a:ea typeface="+mj-ea"/>
                <a:cs typeface="+mj-cs"/>
              </a:rPr>
            </a:br>
            <a:endParaRPr lang="en-US" sz="4000" b="1" kern="1200">
              <a:solidFill>
                <a:schemeClr val="tx2"/>
              </a:solidFill>
              <a:latin typeface="+mj-lt"/>
              <a:ea typeface="+mj-ea"/>
              <a:cs typeface="+mj-cs"/>
            </a:endParaRPr>
          </a:p>
        </p:txBody>
      </p:sp>
      <p:pic>
        <p:nvPicPr>
          <p:cNvPr id="6" name="Graphic 5" descr="Question mark">
            <a:extLst>
              <a:ext uri="{FF2B5EF4-FFF2-40B4-BE49-F238E27FC236}">
                <a16:creationId xmlns:a16="http://schemas.microsoft.com/office/drawing/2014/main" id="{500E919C-A42F-4176-B117-BDC12FDBED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0" name="Group 19">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1" name="Freeform: Shape 20">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3149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18D35C3-59EE-49CA-898F-ADC1EC3C3CEC}"/>
              </a:ext>
            </a:extLst>
          </p:cNvPr>
          <p:cNvSpPr>
            <a:spLocks noGrp="1"/>
          </p:cNvSpPr>
          <p:nvPr>
            <p:ph type="title"/>
          </p:nvPr>
        </p:nvSpPr>
        <p:spPr>
          <a:xfrm>
            <a:off x="838200" y="704088"/>
            <a:ext cx="3529953" cy="2934658"/>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TTP Bridge Program Funds - BIL</a:t>
            </a:r>
            <a:r>
              <a:rPr lang="en-US" b="1" kern="1200" dirty="0">
                <a:solidFill>
                  <a:schemeClr val="bg1"/>
                </a:solidFill>
                <a:latin typeface="+mj-lt"/>
                <a:ea typeface="+mj-ea"/>
                <a:cs typeface="+mj-cs"/>
              </a:rPr>
              <a:t> </a:t>
            </a:r>
          </a:p>
        </p:txBody>
      </p:sp>
      <p:sp>
        <p:nvSpPr>
          <p:cNvPr id="3" name="Content Placeholder 2">
            <a:extLst>
              <a:ext uri="{FF2B5EF4-FFF2-40B4-BE49-F238E27FC236}">
                <a16:creationId xmlns:a16="http://schemas.microsoft.com/office/drawing/2014/main" id="{F090A0CE-9116-4533-BFFC-45E0F983C7D3}"/>
              </a:ext>
            </a:extLst>
          </p:cNvPr>
          <p:cNvSpPr>
            <a:spLocks noGrp="1"/>
          </p:cNvSpPr>
          <p:nvPr>
            <p:ph sz="quarter" idx="13"/>
          </p:nvPr>
        </p:nvSpPr>
        <p:spPr>
          <a:xfrm>
            <a:off x="6212410" y="704088"/>
            <a:ext cx="5135293" cy="5248656"/>
          </a:xfrm>
        </p:spPr>
        <p:txBody>
          <a:bodyPr vert="horz" lIns="91440" tIns="45720" rIns="91440" bIns="45720" rtlCol="0" anchor="ctr">
            <a:normAutofit/>
          </a:bodyPr>
          <a:lstStyle/>
          <a:p>
            <a:pPr marL="182880" marR="0" lvl="0" indent="-228600" fontAlgn="auto">
              <a:lnSpc>
                <a:spcPct val="90000"/>
              </a:lnSpc>
              <a:spcBef>
                <a:spcPct val="20000"/>
              </a:spcBef>
              <a:spcAft>
                <a:spcPts val="0"/>
              </a:spcAft>
              <a:buClr>
                <a:srgbClr val="4F81BD"/>
              </a:buClr>
              <a:buSzPct val="85000"/>
              <a:tabLst/>
              <a:defRPr/>
            </a:pPr>
            <a:r>
              <a:rPr kumimoji="0" lang="en-US" sz="1500" b="1" i="0" u="sng" strike="noStrike" cap="none" spc="0" normalizeH="0" baseline="0" noProof="0" dirty="0">
                <a:ln>
                  <a:noFill/>
                </a:ln>
                <a:effectLst/>
                <a:uLnTx/>
                <a:uFillTx/>
              </a:rPr>
              <a:t>Tribal Transportation Facility Bridges (TTP Bridges)</a:t>
            </a:r>
          </a:p>
          <a:p>
            <a:pPr marL="457200" marR="0" lvl="1" indent="-228600" fontAlgn="auto">
              <a:lnSpc>
                <a:spcPct val="90000"/>
              </a:lnSpc>
              <a:spcBef>
                <a:spcPct val="20000"/>
              </a:spcBef>
              <a:spcAft>
                <a:spcPts val="0"/>
              </a:spcAft>
              <a:buClr>
                <a:srgbClr val="4F81BD"/>
              </a:buClr>
              <a:buSzPct val="75000"/>
              <a:buFont typeface="Arial" panose="020B0604020202020204" pitchFamily="34" charset="0"/>
              <a:buChar char="•"/>
              <a:tabLst/>
              <a:defRPr/>
            </a:pPr>
            <a:r>
              <a:rPr kumimoji="0" lang="en-US" sz="1500" b="0" i="0" u="none" strike="noStrike" cap="none" spc="0" normalizeH="0" baseline="0" noProof="0" dirty="0">
                <a:ln>
                  <a:noFill/>
                </a:ln>
                <a:solidFill>
                  <a:schemeClr val="tx1"/>
                </a:solidFill>
                <a:effectLst/>
                <a:uLnTx/>
                <a:uFillTx/>
              </a:rPr>
              <a:t>Eliminated 3% Set-aside from TTP</a:t>
            </a:r>
          </a:p>
          <a:p>
            <a:pPr marL="45720" marR="0" lvl="1" indent="0" fontAlgn="auto">
              <a:lnSpc>
                <a:spcPct val="90000"/>
              </a:lnSpc>
              <a:spcBef>
                <a:spcPct val="20000"/>
              </a:spcBef>
              <a:spcAft>
                <a:spcPts val="0"/>
              </a:spcAft>
              <a:buClr>
                <a:srgbClr val="4F81BD"/>
              </a:buClr>
              <a:buSzPct val="75000"/>
              <a:buNone/>
              <a:tabLst/>
              <a:defRPr/>
            </a:pPr>
            <a:r>
              <a:rPr kumimoji="0" lang="en-US" sz="1500" b="0" i="0" u="none" strike="noStrike" cap="none" spc="0" normalizeH="0" baseline="0" noProof="0" dirty="0">
                <a:ln>
                  <a:noFill/>
                </a:ln>
                <a:solidFill>
                  <a:schemeClr val="tx1"/>
                </a:solidFill>
                <a:effectLst/>
                <a:uLnTx/>
                <a:uFillTx/>
              </a:rPr>
              <a:t>			</a:t>
            </a:r>
          </a:p>
          <a:p>
            <a:pPr marL="457200" marR="0" lvl="1" indent="-228600" fontAlgn="auto">
              <a:lnSpc>
                <a:spcPct val="90000"/>
              </a:lnSpc>
              <a:spcBef>
                <a:spcPct val="20000"/>
              </a:spcBef>
              <a:spcAft>
                <a:spcPts val="0"/>
              </a:spcAft>
              <a:buClr>
                <a:srgbClr val="4F81BD"/>
              </a:buClr>
              <a:buSzPct val="75000"/>
              <a:buFont typeface="Arial" panose="020B0604020202020204" pitchFamily="34" charset="0"/>
              <a:buChar char="•"/>
              <a:tabLst/>
              <a:defRPr/>
            </a:pPr>
            <a:r>
              <a:rPr kumimoji="0" lang="en-US" sz="1500" b="0" i="0" u="none" strike="noStrike" cap="none" spc="0" normalizeH="0" baseline="0" noProof="0" dirty="0">
                <a:ln>
                  <a:noFill/>
                </a:ln>
                <a:solidFill>
                  <a:schemeClr val="tx1"/>
                </a:solidFill>
                <a:effectLst/>
                <a:uLnTx/>
                <a:uFillTx/>
              </a:rPr>
              <a:t>Bridge Formula Program (BFP) – 3% Set-aside</a:t>
            </a:r>
          </a:p>
          <a:p>
            <a:pPr marL="731520" marR="0" lvl="2" fontAlgn="auto">
              <a:lnSpc>
                <a:spcPct val="90000"/>
              </a:lnSpc>
              <a:spcBef>
                <a:spcPct val="20000"/>
              </a:spcBef>
              <a:spcAft>
                <a:spcPts val="0"/>
              </a:spcAft>
              <a:buClr>
                <a:srgbClr val="4F81BD"/>
              </a:buClr>
              <a:buSzPct val="90000"/>
              <a:tabLst/>
              <a:defRPr/>
            </a:pPr>
            <a:r>
              <a:rPr kumimoji="0" lang="en-US" sz="1500" b="0" i="0" u="none" strike="noStrike" cap="none" spc="0" normalizeH="0" baseline="0" noProof="0" dirty="0">
                <a:ln>
                  <a:noFill/>
                </a:ln>
                <a:solidFill>
                  <a:schemeClr val="tx1"/>
                </a:solidFill>
                <a:effectLst/>
                <a:uLnTx/>
                <a:uFillTx/>
              </a:rPr>
              <a:t>$165M/year (</a:t>
            </a:r>
            <a:r>
              <a:rPr lang="en-US" sz="1500" dirty="0">
                <a:solidFill>
                  <a:schemeClr val="tx1"/>
                </a:solidFill>
              </a:rPr>
              <a:t>General Fund</a:t>
            </a:r>
            <a:r>
              <a:rPr kumimoji="0" lang="en-US" sz="1500" b="0" i="0" u="none" strike="noStrike" cap="none" spc="0" normalizeH="0" baseline="0" noProof="0" dirty="0">
                <a:ln>
                  <a:noFill/>
                </a:ln>
                <a:solidFill>
                  <a:schemeClr val="tx1"/>
                </a:solidFill>
                <a:effectLst/>
                <a:uLnTx/>
                <a:uFillTx/>
              </a:rPr>
              <a:t>) </a:t>
            </a:r>
          </a:p>
          <a:p>
            <a:pPr marL="731520" marR="0" lvl="2" fontAlgn="auto">
              <a:lnSpc>
                <a:spcPct val="90000"/>
              </a:lnSpc>
              <a:spcBef>
                <a:spcPct val="20000"/>
              </a:spcBef>
              <a:spcAft>
                <a:spcPts val="0"/>
              </a:spcAft>
              <a:buClr>
                <a:srgbClr val="4F81BD"/>
              </a:buClr>
              <a:buSzPct val="90000"/>
              <a:tabLst/>
              <a:defRPr/>
            </a:pPr>
            <a:endParaRPr kumimoji="0" lang="en-US" sz="1500" b="0" i="0" u="none" strike="noStrike" cap="none" spc="0" normalizeH="0" baseline="0" noProof="0" dirty="0">
              <a:ln>
                <a:noFill/>
              </a:ln>
              <a:solidFill>
                <a:schemeClr val="tx1"/>
              </a:solidFill>
              <a:effectLst/>
              <a:uLnTx/>
              <a:uFillTx/>
            </a:endParaRPr>
          </a:p>
          <a:p>
            <a:pPr marL="457200" marR="0" lvl="1" indent="-228600" fontAlgn="auto">
              <a:lnSpc>
                <a:spcPct val="90000"/>
              </a:lnSpc>
              <a:spcBef>
                <a:spcPct val="20000"/>
              </a:spcBef>
              <a:spcAft>
                <a:spcPts val="0"/>
              </a:spcAft>
              <a:buClr>
                <a:srgbClr val="4F81BD"/>
              </a:buClr>
              <a:buSzPct val="75000"/>
              <a:buFont typeface="Arial" panose="020B0604020202020204" pitchFamily="34" charset="0"/>
              <a:buChar char="•"/>
              <a:tabLst/>
              <a:defRPr/>
            </a:pPr>
            <a:r>
              <a:rPr kumimoji="0" lang="en-US" sz="1500" b="0" i="0" u="none" strike="noStrike" cap="none" spc="0" normalizeH="0" baseline="0" noProof="0" dirty="0">
                <a:ln>
                  <a:noFill/>
                </a:ln>
                <a:solidFill>
                  <a:schemeClr val="tx1"/>
                </a:solidFill>
                <a:effectLst/>
                <a:uLnTx/>
                <a:uFillTx/>
              </a:rPr>
              <a:t>Bridge Investment Program (BIP) Set-aside</a:t>
            </a:r>
          </a:p>
          <a:p>
            <a:pPr marL="731520" marR="0" lvl="2" fontAlgn="auto">
              <a:lnSpc>
                <a:spcPct val="90000"/>
              </a:lnSpc>
              <a:spcBef>
                <a:spcPct val="20000"/>
              </a:spcBef>
              <a:spcAft>
                <a:spcPts val="0"/>
              </a:spcAft>
              <a:buClr>
                <a:srgbClr val="4F81BD"/>
              </a:buClr>
              <a:buSzPct val="90000"/>
              <a:tabLst/>
              <a:defRPr/>
            </a:pPr>
            <a:r>
              <a:rPr kumimoji="0" lang="en-US" sz="1500" b="0" i="0" u="none" strike="noStrike" cap="none" spc="0" normalizeH="0" baseline="0" noProof="0" dirty="0">
                <a:ln>
                  <a:noFill/>
                </a:ln>
                <a:solidFill>
                  <a:schemeClr val="tx1"/>
                </a:solidFill>
                <a:effectLst/>
                <a:uLnTx/>
                <a:uFillTx/>
              </a:rPr>
              <a:t>$20M/year </a:t>
            </a:r>
            <a:r>
              <a:rPr lang="en-US" sz="1500" dirty="0">
                <a:solidFill>
                  <a:schemeClr val="tx1"/>
                </a:solidFill>
              </a:rPr>
              <a:t>(General Fund)</a:t>
            </a:r>
            <a:endParaRPr kumimoji="0" lang="en-US" sz="1500" b="0" i="0" u="none" strike="noStrike" cap="none" spc="0" normalizeH="0" baseline="0" noProof="0" dirty="0">
              <a:ln>
                <a:noFill/>
              </a:ln>
              <a:solidFill>
                <a:schemeClr val="tx1"/>
              </a:solidFill>
              <a:effectLst/>
              <a:uLnTx/>
              <a:uFillTx/>
            </a:endParaRPr>
          </a:p>
          <a:p>
            <a:pPr marL="731520" marR="0" lvl="2" fontAlgn="auto">
              <a:lnSpc>
                <a:spcPct val="90000"/>
              </a:lnSpc>
              <a:spcBef>
                <a:spcPct val="20000"/>
              </a:spcBef>
              <a:spcAft>
                <a:spcPts val="0"/>
              </a:spcAft>
              <a:buClr>
                <a:srgbClr val="4F81BD"/>
              </a:buClr>
              <a:buSzPct val="90000"/>
              <a:tabLst/>
              <a:defRPr/>
            </a:pPr>
            <a:endParaRPr kumimoji="0" lang="en-US" sz="1500" b="0" i="0" u="none" strike="noStrike" cap="none" spc="0" normalizeH="0" baseline="0" noProof="0" dirty="0">
              <a:ln>
                <a:noFill/>
              </a:ln>
              <a:solidFill>
                <a:schemeClr val="tx1"/>
              </a:solidFill>
              <a:effectLst/>
              <a:uLnTx/>
              <a:uFillTx/>
            </a:endParaRPr>
          </a:p>
          <a:p>
            <a:pPr marL="457200" marR="0" lvl="1" indent="-228600" fontAlgn="auto">
              <a:lnSpc>
                <a:spcPct val="90000"/>
              </a:lnSpc>
              <a:spcBef>
                <a:spcPct val="20000"/>
              </a:spcBef>
              <a:spcAft>
                <a:spcPts val="0"/>
              </a:spcAft>
              <a:buClr>
                <a:srgbClr val="4F81BD"/>
              </a:buClr>
              <a:buSzPct val="75000"/>
              <a:buFont typeface="Arial" panose="020B0604020202020204" pitchFamily="34" charset="0"/>
              <a:buChar char="•"/>
              <a:tabLst/>
              <a:defRPr/>
            </a:pPr>
            <a:r>
              <a:rPr kumimoji="0" lang="en-US" sz="1500" b="0" i="0" u="none" strike="noStrike" cap="none" spc="0" normalizeH="0" baseline="0" noProof="0" dirty="0">
                <a:ln>
                  <a:noFill/>
                </a:ln>
                <a:solidFill>
                  <a:schemeClr val="tx1"/>
                </a:solidFill>
                <a:effectLst/>
                <a:uLnTx/>
                <a:uFillTx/>
              </a:rPr>
              <a:t>Bridge Investment Program (BIP) Set-aside</a:t>
            </a:r>
          </a:p>
          <a:p>
            <a:pPr marL="731520" marR="0" lvl="2" fontAlgn="auto">
              <a:lnSpc>
                <a:spcPct val="90000"/>
              </a:lnSpc>
              <a:spcBef>
                <a:spcPct val="20000"/>
              </a:spcBef>
              <a:spcAft>
                <a:spcPts val="0"/>
              </a:spcAft>
              <a:buClr>
                <a:srgbClr val="4F81BD"/>
              </a:buClr>
              <a:buSzPct val="90000"/>
              <a:tabLst/>
              <a:defRPr/>
            </a:pPr>
            <a:r>
              <a:rPr kumimoji="0" lang="en-US" sz="1500" b="0" i="0" u="none" strike="noStrike" cap="none" spc="0" normalizeH="0" baseline="0" noProof="0" dirty="0">
                <a:ln>
                  <a:noFill/>
                </a:ln>
                <a:solidFill>
                  <a:schemeClr val="tx1"/>
                </a:solidFill>
                <a:effectLst/>
                <a:uLnTx/>
                <a:uFillTx/>
              </a:rPr>
              <a:t>FY22	$16M	</a:t>
            </a:r>
            <a:r>
              <a:rPr lang="en-US" sz="1500" dirty="0">
                <a:solidFill>
                  <a:schemeClr val="tx1"/>
                </a:solidFill>
              </a:rPr>
              <a:t>(Highway Trust Fund</a:t>
            </a:r>
            <a:r>
              <a:rPr kumimoji="0" lang="en-US" sz="1500" b="0" i="0" u="none" strike="noStrike" cap="none" spc="0" normalizeH="0" baseline="0" noProof="0" dirty="0">
                <a:ln>
                  <a:noFill/>
                </a:ln>
                <a:solidFill>
                  <a:schemeClr val="tx1"/>
                </a:solidFill>
                <a:effectLst/>
                <a:uLnTx/>
                <a:uFillTx/>
              </a:rPr>
              <a:t>)</a:t>
            </a:r>
          </a:p>
          <a:p>
            <a:pPr marL="731520" marR="0" lvl="2" fontAlgn="auto">
              <a:lnSpc>
                <a:spcPct val="90000"/>
              </a:lnSpc>
              <a:spcBef>
                <a:spcPct val="20000"/>
              </a:spcBef>
              <a:spcAft>
                <a:spcPts val="0"/>
              </a:spcAft>
              <a:buClr>
                <a:srgbClr val="4F81BD"/>
              </a:buClr>
              <a:buSzPct val="90000"/>
              <a:tabLst/>
              <a:defRPr/>
            </a:pPr>
            <a:r>
              <a:rPr kumimoji="0" lang="en-US" sz="1500" b="0" i="0" u="none" strike="noStrike" cap="none" spc="0" normalizeH="0" baseline="0" noProof="0" dirty="0">
                <a:ln>
                  <a:noFill/>
                </a:ln>
                <a:solidFill>
                  <a:schemeClr val="tx1"/>
                </a:solidFill>
                <a:effectLst/>
                <a:uLnTx/>
                <a:uFillTx/>
              </a:rPr>
              <a:t>FY23	$18M	(Highway Trust Fund)	</a:t>
            </a:r>
          </a:p>
          <a:p>
            <a:pPr marL="731520" marR="0" lvl="2" fontAlgn="auto">
              <a:lnSpc>
                <a:spcPct val="90000"/>
              </a:lnSpc>
              <a:spcBef>
                <a:spcPct val="20000"/>
              </a:spcBef>
              <a:spcAft>
                <a:spcPts val="0"/>
              </a:spcAft>
              <a:buClr>
                <a:srgbClr val="4F81BD"/>
              </a:buClr>
              <a:buSzPct val="90000"/>
              <a:tabLst/>
              <a:defRPr/>
            </a:pPr>
            <a:r>
              <a:rPr kumimoji="0" lang="en-US" sz="1500" b="0" i="0" u="none" strike="noStrike" cap="none" spc="0" normalizeH="0" baseline="0" noProof="0" dirty="0">
                <a:ln>
                  <a:noFill/>
                </a:ln>
                <a:solidFill>
                  <a:schemeClr val="tx1"/>
                </a:solidFill>
                <a:effectLst/>
                <a:uLnTx/>
                <a:uFillTx/>
              </a:rPr>
              <a:t>FY24 	$20M	(Highway Trust Fund)</a:t>
            </a:r>
          </a:p>
          <a:p>
            <a:pPr marL="731520" marR="0" lvl="2" fontAlgn="auto">
              <a:lnSpc>
                <a:spcPct val="90000"/>
              </a:lnSpc>
              <a:spcBef>
                <a:spcPct val="20000"/>
              </a:spcBef>
              <a:spcAft>
                <a:spcPts val="0"/>
              </a:spcAft>
              <a:buClr>
                <a:srgbClr val="4F81BD"/>
              </a:buClr>
              <a:buSzPct val="90000"/>
              <a:tabLst/>
              <a:defRPr/>
            </a:pPr>
            <a:r>
              <a:rPr kumimoji="0" lang="en-US" sz="1500" b="0" i="0" u="none" strike="noStrike" cap="none" spc="0" normalizeH="0" baseline="0" noProof="0" dirty="0">
                <a:ln>
                  <a:noFill/>
                </a:ln>
                <a:solidFill>
                  <a:schemeClr val="tx1"/>
                </a:solidFill>
                <a:effectLst/>
                <a:uLnTx/>
                <a:uFillTx/>
              </a:rPr>
              <a:t>FY25	$22M	(Highway Trust Fund)</a:t>
            </a:r>
          </a:p>
          <a:p>
            <a:pPr marL="731520" marR="0" lvl="2" fontAlgn="auto">
              <a:lnSpc>
                <a:spcPct val="90000"/>
              </a:lnSpc>
              <a:spcBef>
                <a:spcPct val="20000"/>
              </a:spcBef>
              <a:spcAft>
                <a:spcPts val="0"/>
              </a:spcAft>
              <a:buClr>
                <a:srgbClr val="4F81BD"/>
              </a:buClr>
              <a:buSzPct val="90000"/>
              <a:tabLst/>
              <a:defRPr/>
            </a:pPr>
            <a:r>
              <a:rPr kumimoji="0" lang="en-US" sz="1500" b="0" i="0" u="none" strike="noStrike" cap="none" spc="0" normalizeH="0" baseline="0" noProof="0" dirty="0">
                <a:ln>
                  <a:noFill/>
                </a:ln>
                <a:solidFill>
                  <a:schemeClr val="tx1"/>
                </a:solidFill>
                <a:effectLst/>
                <a:uLnTx/>
                <a:uFillTx/>
              </a:rPr>
              <a:t>FY26	$24M	(Highway Trust Fund)</a:t>
            </a:r>
          </a:p>
          <a:p>
            <a:pPr marL="548640" marR="0" lvl="2" fontAlgn="auto">
              <a:lnSpc>
                <a:spcPct val="90000"/>
              </a:lnSpc>
              <a:spcBef>
                <a:spcPct val="20000"/>
              </a:spcBef>
              <a:spcAft>
                <a:spcPts val="0"/>
              </a:spcAft>
              <a:buClr>
                <a:srgbClr val="4F81BD"/>
              </a:buClr>
              <a:buSzPct val="90000"/>
              <a:tabLst/>
              <a:defRPr/>
            </a:pPr>
            <a:endParaRPr kumimoji="0" lang="en-US" sz="1500" b="0" i="0" u="none" strike="noStrike" cap="none" spc="0" normalizeH="0" baseline="0" noProof="0" dirty="0">
              <a:ln>
                <a:noFill/>
              </a:ln>
              <a:solidFill>
                <a:schemeClr val="tx1"/>
              </a:solidFill>
              <a:effectLst/>
              <a:uLnTx/>
              <a:uFillTx/>
            </a:endParaRPr>
          </a:p>
          <a:p>
            <a:pPr marL="457200" marR="0" lvl="1" indent="-228600" fontAlgn="auto">
              <a:lnSpc>
                <a:spcPct val="90000"/>
              </a:lnSpc>
              <a:spcBef>
                <a:spcPct val="20000"/>
              </a:spcBef>
              <a:spcAft>
                <a:spcPts val="0"/>
              </a:spcAft>
              <a:buClr>
                <a:srgbClr val="4F81BD"/>
              </a:buClr>
              <a:buSzPct val="75000"/>
              <a:buFont typeface="Arial" panose="020B0604020202020204" pitchFamily="34" charset="0"/>
              <a:buChar char="•"/>
              <a:tabLst/>
              <a:defRPr/>
            </a:pPr>
            <a:r>
              <a:rPr kumimoji="0" lang="en-US" sz="1500" b="1" i="0" u="none" strike="noStrike" cap="none" spc="0" normalizeH="0" baseline="0" noProof="0" dirty="0">
                <a:ln>
                  <a:noFill/>
                </a:ln>
                <a:solidFill>
                  <a:schemeClr val="tx1"/>
                </a:solidFill>
                <a:effectLst/>
                <a:uLnTx/>
                <a:uFillTx/>
              </a:rPr>
              <a:t>Please submit your bridge applications!  Coordinate with the BIA Regions or FHWA TCs!</a:t>
            </a:r>
          </a:p>
          <a:p>
            <a:pPr indent="-228600">
              <a:lnSpc>
                <a:spcPct val="90000"/>
              </a:lnSpc>
            </a:pPr>
            <a:endParaRPr lang="en-US" sz="1500" dirty="0"/>
          </a:p>
        </p:txBody>
      </p:sp>
      <p:sp>
        <p:nvSpPr>
          <p:cNvPr id="7" name="Slide Number Placeholder 6">
            <a:extLst>
              <a:ext uri="{FF2B5EF4-FFF2-40B4-BE49-F238E27FC236}">
                <a16:creationId xmlns:a16="http://schemas.microsoft.com/office/drawing/2014/main" id="{25B83EC0-281F-431E-83D2-06182DC5945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7E6EA7B-E6BE-4274-9609-72749E3A9C02}" type="slidenum">
              <a:rPr lang="en-US" smtClean="0"/>
              <a:pPr>
                <a:spcAft>
                  <a:spcPts val="600"/>
                </a:spcAft>
              </a:pPr>
              <a:t>3</a:t>
            </a:fld>
            <a:endParaRPr lang="en-US"/>
          </a:p>
        </p:txBody>
      </p:sp>
    </p:spTree>
    <p:extLst>
      <p:ext uri="{BB962C8B-B14F-4D97-AF65-F5344CB8AC3E}">
        <p14:creationId xmlns:p14="http://schemas.microsoft.com/office/powerpoint/2010/main" val="338629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Bridge Applications Funded </a:t>
            </a:r>
            <a:r>
              <a:rPr lang="en-US" sz="3200" b="1" dirty="0">
                <a:solidFill>
                  <a:schemeClr val="bg1"/>
                </a:solidFill>
              </a:rPr>
              <a:t>in FY22</a:t>
            </a:r>
            <a:endParaRPr lang="en-US" sz="3200" b="1"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8507" y="704088"/>
            <a:ext cx="5135293" cy="5248656"/>
          </a:xfrm>
        </p:spPr>
        <p:txBody>
          <a:bodyPr vert="horz" lIns="91440" tIns="45720" rIns="91440" bIns="45720" rtlCol="0" anchor="ctr">
            <a:normAutofit lnSpcReduction="10000"/>
          </a:bodyPr>
          <a:lstStyle/>
          <a:p>
            <a:pPr indent="-228600">
              <a:lnSpc>
                <a:spcPct val="90000"/>
              </a:lnSpc>
            </a:pPr>
            <a:endParaRPr lang="en-US" sz="2000" dirty="0"/>
          </a:p>
          <a:p>
            <a:pPr indent="-228600">
              <a:lnSpc>
                <a:spcPct val="90000"/>
              </a:lnSpc>
            </a:pPr>
            <a:r>
              <a:rPr lang="en-US" sz="2000" dirty="0"/>
              <a:t>BIA owned bridges – 20 applications at $22.5M</a:t>
            </a:r>
          </a:p>
          <a:p>
            <a:pPr indent="-228600">
              <a:lnSpc>
                <a:spcPct val="90000"/>
              </a:lnSpc>
            </a:pPr>
            <a:r>
              <a:rPr lang="en-US" sz="2000" dirty="0"/>
              <a:t>Tribally owned bridges – 9 applications at $11.9M</a:t>
            </a:r>
          </a:p>
          <a:p>
            <a:pPr indent="-228600">
              <a:lnSpc>
                <a:spcPct val="90000"/>
              </a:lnSpc>
            </a:pPr>
            <a:r>
              <a:rPr lang="en-US" sz="2000" dirty="0"/>
              <a:t>Non-BIA/Non-Tribally owned bridges – 20 applications at $7.1M</a:t>
            </a:r>
          </a:p>
          <a:p>
            <a:pPr indent="-228600">
              <a:lnSpc>
                <a:spcPct val="90000"/>
              </a:lnSpc>
            </a:pPr>
            <a:r>
              <a:rPr lang="en-US" sz="2000" b="1" dirty="0"/>
              <a:t>Total of 49 applications funded at $41.5M</a:t>
            </a:r>
          </a:p>
          <a:p>
            <a:pPr indent="-228600">
              <a:lnSpc>
                <a:spcPct val="90000"/>
              </a:lnSpc>
            </a:pPr>
            <a:r>
              <a:rPr lang="en-US" sz="2000" dirty="0"/>
              <a:t>FHWA Tribes – 25 applications funded at $32.3M</a:t>
            </a:r>
          </a:p>
          <a:p>
            <a:pPr indent="-228600">
              <a:lnSpc>
                <a:spcPct val="90000"/>
              </a:lnSpc>
            </a:pPr>
            <a:r>
              <a:rPr lang="en-US" sz="2000" dirty="0"/>
              <a:t>BIA Tribes – 24 applications funded at $9.2M</a:t>
            </a:r>
          </a:p>
          <a:p>
            <a:pPr indent="-228600">
              <a:lnSpc>
                <a:spcPct val="90000"/>
              </a:lnSpc>
            </a:pPr>
            <a:r>
              <a:rPr lang="en-US" sz="2000" dirty="0"/>
              <a:t>BFP Funds obligated/expended in FY22 - </a:t>
            </a:r>
            <a:r>
              <a:rPr lang="en-US" sz="2000" b="1" dirty="0"/>
              <a:t>$41.5M</a:t>
            </a:r>
          </a:p>
          <a:p>
            <a:pPr indent="-228600">
              <a:lnSpc>
                <a:spcPct val="90000"/>
              </a:lnSpc>
            </a:pPr>
            <a:r>
              <a:rPr lang="en-US" sz="2000" dirty="0"/>
              <a:t>Funds available in FY22 - </a:t>
            </a:r>
            <a:r>
              <a:rPr lang="en-US" sz="2000" b="1" dirty="0"/>
              <a:t>$165M (BFP)</a:t>
            </a:r>
            <a:r>
              <a:rPr lang="en-US" sz="2000" dirty="0"/>
              <a:t>; $20M (BIP); $14.6M (BIP)</a:t>
            </a:r>
          </a:p>
          <a:p>
            <a:pPr indent="-228600">
              <a:lnSpc>
                <a:spcPct val="90000"/>
              </a:lnSpc>
            </a:pPr>
            <a:r>
              <a:rPr lang="en-US" sz="2000" b="1" dirty="0"/>
              <a:t>BFP Funds unobligated in FY22 –</a:t>
            </a:r>
            <a:r>
              <a:rPr lang="en-US" sz="2000" dirty="0"/>
              <a:t> </a:t>
            </a:r>
            <a:r>
              <a:rPr lang="en-US" sz="2000" b="1" dirty="0"/>
              <a:t>$123.5M</a:t>
            </a:r>
          </a:p>
          <a:p>
            <a:pPr marL="114300" indent="0">
              <a:lnSpc>
                <a:spcPct val="90000"/>
              </a:lnSpc>
              <a:buNone/>
            </a:pPr>
            <a:endParaRPr lang="en-US" sz="2000" b="1" dirty="0"/>
          </a:p>
          <a:p>
            <a:pPr indent="-228600">
              <a:lnSpc>
                <a:spcPct val="90000"/>
              </a:lnSpc>
            </a:pPr>
            <a:r>
              <a:rPr lang="en-US" sz="2000" b="1" dirty="0"/>
              <a:t>Please submit bridge applications!!</a:t>
            </a:r>
          </a:p>
          <a:p>
            <a:pPr marL="0" indent="-228600">
              <a:lnSpc>
                <a:spcPct val="90000"/>
              </a:lnSpc>
            </a:pPr>
            <a:endParaRPr lang="en-US" sz="2000" b="1" dirty="0"/>
          </a:p>
          <a:p>
            <a:pPr marL="0" indent="0">
              <a:lnSpc>
                <a:spcPct val="90000"/>
              </a:lnSpc>
              <a:buNone/>
            </a:pPr>
            <a:endParaRPr lang="en-US" sz="2000" strike="sngStrike" dirty="0"/>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7E6EA7B-E6BE-4274-9609-72749E3A9C02}" type="slidenum">
              <a:rPr lang="en-US" smtClean="0"/>
              <a:pPr>
                <a:spcAft>
                  <a:spcPts val="600"/>
                </a:spcAft>
              </a:pPr>
              <a:t>4</a:t>
            </a:fld>
            <a:endParaRPr lang="en-US" dirty="0"/>
          </a:p>
        </p:txBody>
      </p:sp>
    </p:spTree>
    <p:extLst>
      <p:ext uri="{BB962C8B-B14F-4D97-AF65-F5344CB8AC3E}">
        <p14:creationId xmlns:p14="http://schemas.microsoft.com/office/powerpoint/2010/main" val="366966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TTP Bridge </a:t>
            </a:r>
            <a:r>
              <a:rPr lang="en-US" sz="3200" b="1" dirty="0">
                <a:solidFill>
                  <a:schemeClr val="bg1"/>
                </a:solidFill>
              </a:rPr>
              <a:t>Funding in FY23</a:t>
            </a:r>
            <a:endParaRPr lang="en-US" sz="3200" b="1"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2410" y="704088"/>
            <a:ext cx="5135293" cy="4257211"/>
          </a:xfrm>
        </p:spPr>
        <p:txBody>
          <a:bodyPr vert="horz" lIns="91440" tIns="45720" rIns="91440" bIns="45720" rtlCol="0" anchor="ctr">
            <a:normAutofit/>
          </a:bodyPr>
          <a:lstStyle/>
          <a:p>
            <a:pPr indent="-228600">
              <a:lnSpc>
                <a:spcPct val="90000"/>
              </a:lnSpc>
            </a:pPr>
            <a:r>
              <a:rPr lang="en-US" sz="2000" b="1" dirty="0"/>
              <a:t>FY23 BFP Funds (GF)</a:t>
            </a:r>
            <a:r>
              <a:rPr lang="en-US" sz="2000" dirty="0"/>
              <a:t>: $123.5M (FY22) + $165M = </a:t>
            </a:r>
            <a:r>
              <a:rPr lang="en-US" sz="2000" b="1" dirty="0"/>
              <a:t>$288.5M </a:t>
            </a:r>
          </a:p>
          <a:p>
            <a:pPr indent="-228600">
              <a:lnSpc>
                <a:spcPct val="90000"/>
              </a:lnSpc>
            </a:pPr>
            <a:endParaRPr lang="en-US" sz="2000" b="1" dirty="0"/>
          </a:p>
          <a:p>
            <a:pPr indent="-228600">
              <a:lnSpc>
                <a:spcPct val="90000"/>
              </a:lnSpc>
            </a:pPr>
            <a:r>
              <a:rPr lang="en-US" sz="2000" b="1" dirty="0"/>
              <a:t>FY23 BIP Funds (GF)</a:t>
            </a:r>
            <a:r>
              <a:rPr lang="en-US" sz="2000" dirty="0"/>
              <a:t>: $20M (FY22) + $20M = </a:t>
            </a:r>
            <a:r>
              <a:rPr lang="en-US" sz="2000" b="1" dirty="0"/>
              <a:t>$40M</a:t>
            </a:r>
          </a:p>
          <a:p>
            <a:pPr indent="-228600">
              <a:lnSpc>
                <a:spcPct val="90000"/>
              </a:lnSpc>
            </a:pPr>
            <a:endParaRPr lang="en-US" sz="2000" b="1" dirty="0"/>
          </a:p>
          <a:p>
            <a:pPr indent="-228600">
              <a:lnSpc>
                <a:spcPct val="90000"/>
              </a:lnSpc>
            </a:pPr>
            <a:r>
              <a:rPr lang="en-US" sz="2000" b="1" dirty="0"/>
              <a:t>FY23 BIP Funds (HTF)</a:t>
            </a:r>
            <a:r>
              <a:rPr lang="en-US" sz="2000" dirty="0"/>
              <a:t>: $14.6M (FY22) + $18M (without the lop-off rate) = </a:t>
            </a:r>
            <a:r>
              <a:rPr lang="en-US" sz="2000" b="1" dirty="0"/>
              <a:t>$30.8M</a:t>
            </a:r>
            <a:r>
              <a:rPr lang="en-US" sz="2000" dirty="0"/>
              <a:t> (assuming 10% lop-off rate)</a:t>
            </a:r>
          </a:p>
          <a:p>
            <a:pPr indent="-228600">
              <a:lnSpc>
                <a:spcPct val="90000"/>
              </a:lnSpc>
            </a:pPr>
            <a:endParaRPr lang="en-US" sz="2000" dirty="0"/>
          </a:p>
          <a:p>
            <a:pPr indent="-228600">
              <a:lnSpc>
                <a:spcPct val="90000"/>
              </a:lnSpc>
            </a:pPr>
            <a:r>
              <a:rPr lang="en-US" sz="2000" b="1" dirty="0"/>
              <a:t>Total Funds available in FY23: $359M+/-</a:t>
            </a:r>
          </a:p>
          <a:p>
            <a:pPr marL="114300" indent="0">
              <a:lnSpc>
                <a:spcPct val="90000"/>
              </a:lnSpc>
              <a:buNone/>
            </a:pPr>
            <a:endParaRPr lang="en-US" sz="2000" b="1" dirty="0"/>
          </a:p>
          <a:p>
            <a:pPr marL="0" indent="0">
              <a:lnSpc>
                <a:spcPct val="90000"/>
              </a:lnSpc>
              <a:buNone/>
            </a:pPr>
            <a:endParaRPr lang="en-US" sz="2000" b="1" dirty="0"/>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7E6EA7B-E6BE-4274-9609-72749E3A9C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7748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dirty="0">
                <a:solidFill>
                  <a:schemeClr val="bg1"/>
                </a:solidFill>
              </a:rPr>
              <a:t>Bridge Applications Funded to Date</a:t>
            </a:r>
            <a:endParaRPr lang="en-US" sz="3200" b="1" kern="1200" dirty="0">
              <a:solidFill>
                <a:schemeClr val="bg1"/>
              </a:solidFill>
              <a:latin typeface="+mj-lt"/>
              <a:ea typeface="+mj-ea"/>
              <a:cs typeface="+mj-cs"/>
            </a:endParaRP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2410" y="704088"/>
            <a:ext cx="5135293" cy="5275472"/>
          </a:xfrm>
        </p:spPr>
        <p:txBody>
          <a:bodyPr vert="horz" lIns="91440" tIns="45720" rIns="91440" bIns="45720" rtlCol="0" anchor="ctr">
            <a:normAutofit/>
          </a:bodyPr>
          <a:lstStyle/>
          <a:p>
            <a:pPr indent="-228600">
              <a:lnSpc>
                <a:spcPct val="90000"/>
              </a:lnSpc>
            </a:pPr>
            <a:endParaRPr lang="en-US" sz="2000" b="1" dirty="0"/>
          </a:p>
          <a:p>
            <a:pPr marL="114300" indent="0">
              <a:lnSpc>
                <a:spcPct val="90000"/>
              </a:lnSpc>
              <a:buNone/>
            </a:pPr>
            <a:endParaRPr lang="en-US" sz="2000" b="1" dirty="0"/>
          </a:p>
          <a:p>
            <a:pPr marL="0" indent="0">
              <a:lnSpc>
                <a:spcPct val="90000"/>
              </a:lnSpc>
              <a:buNone/>
            </a:pPr>
            <a:endParaRPr lang="en-US" sz="2000" b="1" dirty="0"/>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7E6EA7B-E6BE-4274-9609-72749E3A9C0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5C3F2A3A-CACA-401B-A57D-9E69C7D56641}"/>
              </a:ext>
            </a:extLst>
          </p:cNvPr>
          <p:cNvGraphicFramePr>
            <a:graphicFrameLocks noGrp="1"/>
          </p:cNvGraphicFramePr>
          <p:nvPr>
            <p:extLst>
              <p:ext uri="{D42A27DB-BD31-4B8C-83A1-F6EECF244321}">
                <p14:modId xmlns:p14="http://schemas.microsoft.com/office/powerpoint/2010/main" val="825478017"/>
              </p:ext>
            </p:extLst>
          </p:nvPr>
        </p:nvGraphicFramePr>
        <p:xfrm>
          <a:off x="6095998" y="878440"/>
          <a:ext cx="5667911" cy="5477914"/>
        </p:xfrm>
        <a:graphic>
          <a:graphicData uri="http://schemas.openxmlformats.org/drawingml/2006/table">
            <a:tbl>
              <a:tblPr/>
              <a:tblGrid>
                <a:gridCol w="451370">
                  <a:extLst>
                    <a:ext uri="{9D8B030D-6E8A-4147-A177-3AD203B41FA5}">
                      <a16:colId xmlns:a16="http://schemas.microsoft.com/office/drawing/2014/main" val="1436138297"/>
                    </a:ext>
                  </a:extLst>
                </a:gridCol>
                <a:gridCol w="1205800">
                  <a:extLst>
                    <a:ext uri="{9D8B030D-6E8A-4147-A177-3AD203B41FA5}">
                      <a16:colId xmlns:a16="http://schemas.microsoft.com/office/drawing/2014/main" val="433049777"/>
                    </a:ext>
                  </a:extLst>
                </a:gridCol>
                <a:gridCol w="522300">
                  <a:extLst>
                    <a:ext uri="{9D8B030D-6E8A-4147-A177-3AD203B41FA5}">
                      <a16:colId xmlns:a16="http://schemas.microsoft.com/office/drawing/2014/main" val="1256764862"/>
                    </a:ext>
                  </a:extLst>
                </a:gridCol>
                <a:gridCol w="825361">
                  <a:extLst>
                    <a:ext uri="{9D8B030D-6E8A-4147-A177-3AD203B41FA5}">
                      <a16:colId xmlns:a16="http://schemas.microsoft.com/office/drawing/2014/main" val="508259886"/>
                    </a:ext>
                  </a:extLst>
                </a:gridCol>
                <a:gridCol w="1051046">
                  <a:extLst>
                    <a:ext uri="{9D8B030D-6E8A-4147-A177-3AD203B41FA5}">
                      <a16:colId xmlns:a16="http://schemas.microsoft.com/office/drawing/2014/main" val="642832004"/>
                    </a:ext>
                  </a:extLst>
                </a:gridCol>
                <a:gridCol w="806017">
                  <a:extLst>
                    <a:ext uri="{9D8B030D-6E8A-4147-A177-3AD203B41FA5}">
                      <a16:colId xmlns:a16="http://schemas.microsoft.com/office/drawing/2014/main" val="636513004"/>
                    </a:ext>
                  </a:extLst>
                </a:gridCol>
                <a:gridCol w="806017">
                  <a:extLst>
                    <a:ext uri="{9D8B030D-6E8A-4147-A177-3AD203B41FA5}">
                      <a16:colId xmlns:a16="http://schemas.microsoft.com/office/drawing/2014/main" val="3150607100"/>
                    </a:ext>
                  </a:extLst>
                </a:gridCol>
              </a:tblGrid>
              <a:tr h="311389">
                <a:tc>
                  <a:txBody>
                    <a:bodyPr/>
                    <a:lstStyle/>
                    <a:p>
                      <a:pPr algn="ctr" fontAlgn="b"/>
                      <a:r>
                        <a:rPr lang="en-US" sz="500" b="1" i="0" u="none" strike="noStrike">
                          <a:effectLst/>
                          <a:latin typeface="Arial" panose="020B0604020202020204" pitchFamily="34" charset="0"/>
                        </a:rPr>
                        <a:t>No.</a:t>
                      </a:r>
                    </a:p>
                  </a:txBody>
                  <a:tcPr marL="2625" marR="2625" marT="26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500" b="1" i="0" u="none" strike="noStrike">
                          <a:effectLst/>
                          <a:latin typeface="Arial" panose="020B0604020202020204" pitchFamily="34" charset="0"/>
                        </a:rPr>
                        <a:t>BIA Region / FHWA Tribe/     DOT Self Governance</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500" b="1" i="0" u="none" strike="noStrike">
                          <a:effectLst/>
                          <a:latin typeface="Arial" panose="020B0604020202020204" pitchFamily="34" charset="0"/>
                        </a:rPr>
                        <a:t>Owner</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500" b="1" i="0" u="none" strike="noStrike">
                          <a:effectLst/>
                          <a:latin typeface="Arial" panose="020B0604020202020204" pitchFamily="34" charset="0"/>
                        </a:rPr>
                        <a:t>NBI #</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500" b="1" i="0" u="none" strike="noStrike">
                          <a:effectLst/>
                          <a:latin typeface="Arial" panose="020B0604020202020204" pitchFamily="34" charset="0"/>
                        </a:rPr>
                        <a:t>Tribal Nation</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500" b="1" i="0" u="none" strike="noStrike">
                          <a:effectLst/>
                          <a:latin typeface="Arial" panose="020B0604020202020204" pitchFamily="34" charset="0"/>
                        </a:rPr>
                        <a:t>Funds Requested</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500" b="1" i="0" u="none" strike="noStrike">
                          <a:effectLst/>
                          <a:latin typeface="Arial" panose="020B0604020202020204" pitchFamily="34" charset="0"/>
                        </a:rPr>
                        <a:t>CN/PE</a:t>
                      </a:r>
                    </a:p>
                  </a:txBody>
                  <a:tcPr marL="2625" marR="2625" marT="26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868164482"/>
                  </a:ext>
                </a:extLst>
              </a:tr>
              <a:tr h="285970">
                <a:tc>
                  <a:txBody>
                    <a:bodyPr/>
                    <a:lstStyle/>
                    <a:p>
                      <a:pPr algn="ctr" fontAlgn="b"/>
                      <a:r>
                        <a:rPr lang="en-US" sz="500" b="1" i="0" u="none" strike="noStrike">
                          <a:effectLst/>
                          <a:latin typeface="Arial" panose="020B0604020202020204" pitchFamily="34" charset="0"/>
                        </a:rPr>
                        <a:t>1</a:t>
                      </a:r>
                    </a:p>
                  </a:txBody>
                  <a:tcPr marL="2625" marR="2625" marT="26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Southern Plains Region</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Non-BIA</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62130000000000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Kickapoo Tribe of OK</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1" i="0" u="none" strike="noStrike">
                          <a:effectLst/>
                          <a:latin typeface="Arial" panose="020B0604020202020204" pitchFamily="34" charset="0"/>
                        </a:rPr>
                        <a:t>$340,000.00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CN</a:t>
                      </a:r>
                    </a:p>
                  </a:txBody>
                  <a:tcPr marL="2625" marR="2625" marT="26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7095151"/>
                  </a:ext>
                </a:extLst>
              </a:tr>
              <a:tr h="285970">
                <a:tc>
                  <a:txBody>
                    <a:bodyPr/>
                    <a:lstStyle/>
                    <a:p>
                      <a:pPr algn="ctr" fontAlgn="b"/>
                      <a:r>
                        <a:rPr lang="en-US" sz="500" b="1" i="0" u="none" strike="noStrike">
                          <a:effectLst/>
                          <a:latin typeface="Arial" panose="020B0604020202020204" pitchFamily="34" charset="0"/>
                        </a:rPr>
                        <a:t>2</a:t>
                      </a:r>
                    </a:p>
                  </a:txBody>
                  <a:tcPr marL="2625" marR="2625" marT="26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Southern Plains Region</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Non-BIA</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115440000000000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Kickapoo Tribe of OK</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1" i="0" u="none" strike="noStrike">
                          <a:effectLst/>
                          <a:latin typeface="Arial" panose="020B0604020202020204" pitchFamily="34" charset="0"/>
                        </a:rPr>
                        <a:t>$256,000.00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CN</a:t>
                      </a:r>
                    </a:p>
                  </a:txBody>
                  <a:tcPr marL="2625" marR="2625" marT="26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9468993"/>
                  </a:ext>
                </a:extLst>
              </a:tr>
              <a:tr h="285970">
                <a:tc>
                  <a:txBody>
                    <a:bodyPr/>
                    <a:lstStyle/>
                    <a:p>
                      <a:pPr algn="ctr" fontAlgn="b"/>
                      <a:r>
                        <a:rPr lang="en-US" sz="500" b="1" i="0" u="none" strike="noStrike">
                          <a:effectLst/>
                          <a:latin typeface="Arial" panose="020B0604020202020204" pitchFamily="34" charset="0"/>
                        </a:rPr>
                        <a:t>3</a:t>
                      </a:r>
                    </a:p>
                  </a:txBody>
                  <a:tcPr marL="2625" marR="2625" marT="26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Southern Plains Region</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Non-BIA</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048070000000000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Kickapoo Tribe of OK</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1" i="0" u="none" strike="noStrike">
                          <a:effectLst/>
                          <a:latin typeface="Arial" panose="020B0604020202020204" pitchFamily="34" charset="0"/>
                        </a:rPr>
                        <a:t>$340,000.00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CN</a:t>
                      </a:r>
                    </a:p>
                  </a:txBody>
                  <a:tcPr marL="2625" marR="2625" marT="26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6319983"/>
                  </a:ext>
                </a:extLst>
              </a:tr>
              <a:tr h="285970">
                <a:tc>
                  <a:txBody>
                    <a:bodyPr/>
                    <a:lstStyle/>
                    <a:p>
                      <a:pPr algn="ctr" fontAlgn="b"/>
                      <a:r>
                        <a:rPr lang="en-US" sz="500" b="1" i="0" u="none" strike="noStrike">
                          <a:effectLst/>
                          <a:latin typeface="Arial" panose="020B0604020202020204" pitchFamily="34" charset="0"/>
                        </a:rPr>
                        <a:t>4</a:t>
                      </a:r>
                    </a:p>
                  </a:txBody>
                  <a:tcPr marL="2625" marR="2625" marT="26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Midwest Region</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BIA</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F905</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Menominee</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1" i="0" u="none" strike="noStrike">
                          <a:effectLst/>
                          <a:latin typeface="Arial" panose="020B0604020202020204" pitchFamily="34" charset="0"/>
                        </a:rPr>
                        <a:t>$75,000.00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PE</a:t>
                      </a:r>
                    </a:p>
                  </a:txBody>
                  <a:tcPr marL="2625" marR="2625" marT="26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8539995"/>
                  </a:ext>
                </a:extLst>
              </a:tr>
              <a:tr h="285970">
                <a:tc>
                  <a:txBody>
                    <a:bodyPr/>
                    <a:lstStyle/>
                    <a:p>
                      <a:pPr algn="ctr" fontAlgn="b"/>
                      <a:r>
                        <a:rPr lang="en-US" sz="500" b="1" i="0" u="none" strike="noStrike">
                          <a:effectLst/>
                          <a:latin typeface="Arial" panose="020B0604020202020204" pitchFamily="34" charset="0"/>
                        </a:rPr>
                        <a:t>5</a:t>
                      </a:r>
                    </a:p>
                  </a:txBody>
                  <a:tcPr marL="2625" marR="2625" marT="26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Midwest Region</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BIA</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F906</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Menominee</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1" i="0" u="none" strike="noStrike">
                          <a:effectLst/>
                          <a:latin typeface="Arial" panose="020B0604020202020204" pitchFamily="34" charset="0"/>
                        </a:rPr>
                        <a:t>$75,000.00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PE</a:t>
                      </a:r>
                    </a:p>
                  </a:txBody>
                  <a:tcPr marL="2625" marR="2625" marT="26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406901"/>
                  </a:ext>
                </a:extLst>
              </a:tr>
              <a:tr h="285970">
                <a:tc>
                  <a:txBody>
                    <a:bodyPr/>
                    <a:lstStyle/>
                    <a:p>
                      <a:pPr algn="ctr" fontAlgn="b"/>
                      <a:r>
                        <a:rPr lang="en-US" sz="500" b="1" i="0" u="none" strike="noStrike">
                          <a:effectLst/>
                          <a:latin typeface="Arial" panose="020B0604020202020204" pitchFamily="34" charset="0"/>
                        </a:rPr>
                        <a:t>6</a:t>
                      </a:r>
                    </a:p>
                  </a:txBody>
                  <a:tcPr marL="2625" marR="2625" marT="26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Western Region</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BIA</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H020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Colorado River Indian Tribes  </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1" i="0" u="none" strike="noStrike">
                          <a:effectLst/>
                          <a:latin typeface="Arial" panose="020B0604020202020204" pitchFamily="34" charset="0"/>
                        </a:rPr>
                        <a:t>$235,000.00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PE</a:t>
                      </a:r>
                    </a:p>
                  </a:txBody>
                  <a:tcPr marL="2625" marR="2625" marT="26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7565755"/>
                  </a:ext>
                </a:extLst>
              </a:tr>
              <a:tr h="285970">
                <a:tc>
                  <a:txBody>
                    <a:bodyPr/>
                    <a:lstStyle/>
                    <a:p>
                      <a:pPr algn="ctr" fontAlgn="b"/>
                      <a:r>
                        <a:rPr lang="en-US" sz="500" b="1" i="0" u="none" strike="noStrike">
                          <a:effectLst/>
                          <a:latin typeface="Arial" panose="020B0604020202020204" pitchFamily="34" charset="0"/>
                        </a:rPr>
                        <a:t>7</a:t>
                      </a:r>
                    </a:p>
                  </a:txBody>
                  <a:tcPr marL="2625" marR="2625" marT="26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Western Region</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BIA</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H027</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Colorado River Indian Tribes  </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1" i="0" u="none" strike="noStrike">
                          <a:effectLst/>
                          <a:latin typeface="Arial" panose="020B0604020202020204" pitchFamily="34" charset="0"/>
                        </a:rPr>
                        <a:t>$235,000.00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PE</a:t>
                      </a:r>
                    </a:p>
                  </a:txBody>
                  <a:tcPr marL="2625" marR="2625" marT="26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3975928"/>
                  </a:ext>
                </a:extLst>
              </a:tr>
              <a:tr h="305035">
                <a:tc>
                  <a:txBody>
                    <a:bodyPr/>
                    <a:lstStyle/>
                    <a:p>
                      <a:pPr algn="ctr" fontAlgn="b"/>
                      <a:r>
                        <a:rPr lang="en-US" sz="500" b="1" i="0" u="none" strike="noStrike">
                          <a:effectLst/>
                          <a:latin typeface="Arial" panose="020B0604020202020204" pitchFamily="34" charset="0"/>
                        </a:rPr>
                        <a:t>8</a:t>
                      </a:r>
                    </a:p>
                  </a:txBody>
                  <a:tcPr marL="2625" marR="2625" marT="26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Eastern Oklahoma Region</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Non-BIA</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10402000000000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Muscogee (Creek) Nation  </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1" i="0" u="none" strike="noStrike">
                          <a:effectLst/>
                          <a:latin typeface="Arial" panose="020B0604020202020204" pitchFamily="34" charset="0"/>
                        </a:rPr>
                        <a:t>$84,000.00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PE</a:t>
                      </a:r>
                    </a:p>
                  </a:txBody>
                  <a:tcPr marL="2625" marR="2625" marT="26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5013827"/>
                  </a:ext>
                </a:extLst>
              </a:tr>
              <a:tr h="285970">
                <a:tc>
                  <a:txBody>
                    <a:bodyPr/>
                    <a:lstStyle/>
                    <a:p>
                      <a:pPr algn="ctr" fontAlgn="b"/>
                      <a:r>
                        <a:rPr lang="en-US" sz="500" b="1" i="0" u="none" strike="noStrike">
                          <a:effectLst/>
                          <a:latin typeface="Arial" panose="020B0604020202020204" pitchFamily="34" charset="0"/>
                        </a:rPr>
                        <a:t>9</a:t>
                      </a:r>
                    </a:p>
                  </a:txBody>
                  <a:tcPr marL="2625" marR="2625" marT="26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Eastern Oklahoma Region</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Non-BIA</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11215000000000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Muscogee (Creek) Nation  </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1" i="0" u="none" strike="noStrike">
                          <a:effectLst/>
                          <a:latin typeface="Arial" panose="020B0604020202020204" pitchFamily="34" charset="0"/>
                        </a:rPr>
                        <a:t>$83,000.00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PE</a:t>
                      </a:r>
                    </a:p>
                  </a:txBody>
                  <a:tcPr marL="2625" marR="2625" marT="26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4533578"/>
                  </a:ext>
                </a:extLst>
              </a:tr>
              <a:tr h="285970">
                <a:tc>
                  <a:txBody>
                    <a:bodyPr/>
                    <a:lstStyle/>
                    <a:p>
                      <a:pPr algn="ctr" fontAlgn="b"/>
                      <a:r>
                        <a:rPr lang="en-US" sz="500" b="1" i="0" u="none" strike="noStrike">
                          <a:effectLst/>
                          <a:latin typeface="Arial" panose="020B0604020202020204" pitchFamily="34" charset="0"/>
                        </a:rPr>
                        <a:t>10</a:t>
                      </a:r>
                    </a:p>
                  </a:txBody>
                  <a:tcPr marL="2625" marR="2625" marT="26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FHWA Tribe</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Tribal</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TS663</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Catawba</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1" i="0" u="none" strike="noStrike">
                          <a:effectLst/>
                          <a:latin typeface="Arial" panose="020B0604020202020204" pitchFamily="34" charset="0"/>
                        </a:rPr>
                        <a:t>$1,594,800.62</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CN</a:t>
                      </a:r>
                    </a:p>
                  </a:txBody>
                  <a:tcPr marL="2625" marR="2625" marT="26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9514412"/>
                  </a:ext>
                </a:extLst>
              </a:tr>
              <a:tr h="285970">
                <a:tc>
                  <a:txBody>
                    <a:bodyPr/>
                    <a:lstStyle/>
                    <a:p>
                      <a:pPr algn="ctr" fontAlgn="b"/>
                      <a:r>
                        <a:rPr lang="en-US" sz="500" b="1" i="0" u="none" strike="noStrike">
                          <a:effectLst/>
                          <a:latin typeface="Arial" panose="020B0604020202020204" pitchFamily="34" charset="0"/>
                        </a:rPr>
                        <a:t>11</a:t>
                      </a:r>
                    </a:p>
                  </a:txBody>
                  <a:tcPr marL="2625" marR="2625" marT="26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FHWA Tribe</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BIA</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C106</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Blackfeet Nation</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1" i="0" u="none" strike="noStrike">
                          <a:effectLst/>
                          <a:latin typeface="Arial" panose="020B0604020202020204" pitchFamily="34" charset="0"/>
                        </a:rPr>
                        <a:t>$150,000.00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PE</a:t>
                      </a:r>
                    </a:p>
                  </a:txBody>
                  <a:tcPr marL="2625" marR="2625" marT="26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7415031"/>
                  </a:ext>
                </a:extLst>
              </a:tr>
              <a:tr h="285970">
                <a:tc>
                  <a:txBody>
                    <a:bodyPr/>
                    <a:lstStyle/>
                    <a:p>
                      <a:pPr algn="ctr" fontAlgn="b"/>
                      <a:r>
                        <a:rPr lang="en-US" sz="500" b="1" i="0" u="none" strike="noStrike">
                          <a:effectLst/>
                          <a:latin typeface="Arial" panose="020B0604020202020204" pitchFamily="34" charset="0"/>
                        </a:rPr>
                        <a:t>12</a:t>
                      </a:r>
                    </a:p>
                  </a:txBody>
                  <a:tcPr marL="2625" marR="2625" marT="26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FHWA Tribe</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BIA</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C107</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Blackfeet Nation</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1" i="0" u="none" strike="noStrike">
                          <a:effectLst/>
                          <a:latin typeface="Arial" panose="020B0604020202020204" pitchFamily="34" charset="0"/>
                        </a:rPr>
                        <a:t>$150,000.00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PE</a:t>
                      </a:r>
                    </a:p>
                  </a:txBody>
                  <a:tcPr marL="2625" marR="2625" marT="26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2998565"/>
                  </a:ext>
                </a:extLst>
              </a:tr>
              <a:tr h="285970">
                <a:tc>
                  <a:txBody>
                    <a:bodyPr/>
                    <a:lstStyle/>
                    <a:p>
                      <a:pPr algn="ctr" fontAlgn="b"/>
                      <a:r>
                        <a:rPr lang="en-US" sz="500" b="1" i="0" u="none" strike="noStrike">
                          <a:effectLst/>
                          <a:latin typeface="Arial" panose="020B0604020202020204" pitchFamily="34" charset="0"/>
                        </a:rPr>
                        <a:t>13</a:t>
                      </a:r>
                    </a:p>
                  </a:txBody>
                  <a:tcPr marL="2625" marR="2625" marT="26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FHWA Tribe</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BIA</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C120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Blackfeet Nation</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1" i="0" u="none" strike="noStrike">
                          <a:effectLst/>
                          <a:latin typeface="Arial" panose="020B0604020202020204" pitchFamily="34" charset="0"/>
                        </a:rPr>
                        <a:t>$150,000.00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PE</a:t>
                      </a:r>
                    </a:p>
                  </a:txBody>
                  <a:tcPr marL="2625" marR="2625" marT="26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4779685"/>
                  </a:ext>
                </a:extLst>
              </a:tr>
              <a:tr h="285970">
                <a:tc>
                  <a:txBody>
                    <a:bodyPr/>
                    <a:lstStyle/>
                    <a:p>
                      <a:pPr algn="ctr" fontAlgn="b"/>
                      <a:r>
                        <a:rPr lang="en-US" sz="500" b="1" i="0" u="none" strike="noStrike">
                          <a:effectLst/>
                          <a:latin typeface="Arial" panose="020B0604020202020204" pitchFamily="34" charset="0"/>
                        </a:rPr>
                        <a:t>14</a:t>
                      </a:r>
                    </a:p>
                  </a:txBody>
                  <a:tcPr marL="2625" marR="2625" marT="26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FHWA Tribe</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BIA</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C130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Blackfeet Nation</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1" i="0" u="none" strike="noStrike">
                          <a:effectLst/>
                          <a:latin typeface="Arial" panose="020B0604020202020204" pitchFamily="34" charset="0"/>
                        </a:rPr>
                        <a:t>$150,000.00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PE</a:t>
                      </a:r>
                    </a:p>
                  </a:txBody>
                  <a:tcPr marL="2625" marR="2625" marT="26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1878240"/>
                  </a:ext>
                </a:extLst>
              </a:tr>
              <a:tr h="285970">
                <a:tc>
                  <a:txBody>
                    <a:bodyPr/>
                    <a:lstStyle/>
                    <a:p>
                      <a:pPr algn="ctr" fontAlgn="b"/>
                      <a:r>
                        <a:rPr lang="en-US" sz="500" b="1" i="0" u="none" strike="noStrike">
                          <a:effectLst/>
                          <a:latin typeface="Arial" panose="020B0604020202020204" pitchFamily="34" charset="0"/>
                        </a:rPr>
                        <a:t>15</a:t>
                      </a:r>
                    </a:p>
                  </a:txBody>
                  <a:tcPr marL="2625" marR="2625" marT="26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FHWA Tribe</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BIA</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M123</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Acoma Pueblo</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1" i="0" u="none" strike="noStrike">
                          <a:effectLst/>
                          <a:latin typeface="Arial" panose="020B0604020202020204" pitchFamily="34" charset="0"/>
                        </a:rPr>
                        <a:t>$137,049.00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PE</a:t>
                      </a:r>
                    </a:p>
                  </a:txBody>
                  <a:tcPr marL="2625" marR="2625" marT="26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6016785"/>
                  </a:ext>
                </a:extLst>
              </a:tr>
              <a:tr h="285970">
                <a:tc>
                  <a:txBody>
                    <a:bodyPr/>
                    <a:lstStyle/>
                    <a:p>
                      <a:pPr algn="ctr" fontAlgn="b"/>
                      <a:r>
                        <a:rPr lang="en-US" sz="500" b="1" i="0" u="none" strike="noStrike">
                          <a:effectLst/>
                          <a:latin typeface="Arial" panose="020B0604020202020204" pitchFamily="34" charset="0"/>
                        </a:rPr>
                        <a:t>16</a:t>
                      </a:r>
                    </a:p>
                  </a:txBody>
                  <a:tcPr marL="2625" marR="2625" marT="26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FHWA Tribe</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1" i="0" u="none" strike="noStrike">
                          <a:effectLst/>
                          <a:latin typeface="Arial" panose="020B0604020202020204" pitchFamily="34" charset="0"/>
                        </a:rPr>
                        <a:t>BIA</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M124</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1" i="0" u="none" strike="noStrike">
                          <a:effectLst/>
                          <a:latin typeface="Arial" panose="020B0604020202020204" pitchFamily="34" charset="0"/>
                        </a:rPr>
                        <a:t>Acoma Pueblo</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1" i="0" u="none" strike="noStrike">
                          <a:effectLst/>
                          <a:latin typeface="Arial" panose="020B0604020202020204" pitchFamily="34" charset="0"/>
                        </a:rPr>
                        <a:t>$380,000.00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PE</a:t>
                      </a:r>
                    </a:p>
                  </a:txBody>
                  <a:tcPr marL="2625" marR="2625" marT="26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9887146"/>
                  </a:ext>
                </a:extLst>
              </a:tr>
              <a:tr h="285970">
                <a:tc>
                  <a:txBody>
                    <a:bodyPr/>
                    <a:lstStyle/>
                    <a:p>
                      <a:pPr algn="ctr" fontAlgn="b"/>
                      <a:r>
                        <a:rPr lang="en-US" sz="500" b="1" i="0" u="none" strike="noStrike">
                          <a:effectLst/>
                          <a:latin typeface="Arial" panose="020B0604020202020204" pitchFamily="34" charset="0"/>
                        </a:rPr>
                        <a:t>17</a:t>
                      </a:r>
                    </a:p>
                  </a:txBody>
                  <a:tcPr marL="2625" marR="2625" marT="26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DOT Self-Governance</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Non-BIA</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07504</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1" i="0" u="none" strike="noStrike">
                          <a:effectLst/>
                          <a:latin typeface="Arial" panose="020B0604020202020204" pitchFamily="34" charset="0"/>
                        </a:rPr>
                        <a:t>Cherokee Nation</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1" i="0" u="none" strike="noStrike">
                          <a:effectLst/>
                          <a:latin typeface="Arial" panose="020B0604020202020204" pitchFamily="34" charset="0"/>
                        </a:rPr>
                        <a:t>$1,000,000.00</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500" b="1" i="0" u="none" strike="noStrike">
                          <a:effectLst/>
                          <a:latin typeface="Arial" panose="020B0604020202020204" pitchFamily="34" charset="0"/>
                        </a:rPr>
                        <a:t>CN</a:t>
                      </a:r>
                    </a:p>
                  </a:txBody>
                  <a:tcPr marL="2625" marR="2625" marT="26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8125316"/>
                  </a:ext>
                </a:extLst>
              </a:tr>
              <a:tr h="285970">
                <a:tc>
                  <a:txBody>
                    <a:bodyPr/>
                    <a:lstStyle/>
                    <a:p>
                      <a:pPr algn="ctr" fontAlgn="b"/>
                      <a:r>
                        <a:rPr lang="en-US" sz="500" b="0" i="0" u="none" strike="noStrike">
                          <a:effectLst/>
                          <a:latin typeface="Arial" panose="020B0604020202020204" pitchFamily="34" charset="0"/>
                        </a:rPr>
                        <a:t> </a:t>
                      </a:r>
                    </a:p>
                  </a:txBody>
                  <a:tcPr marL="2625" marR="2625" marT="26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0" i="0" u="none" strike="noStrike">
                          <a:effectLst/>
                          <a:latin typeface="Arial" panose="020B0604020202020204" pitchFamily="34" charset="0"/>
                        </a:rPr>
                        <a:t> </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 </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 </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 </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500" b="1" i="0" u="none" strike="noStrike">
                          <a:effectLst/>
                          <a:latin typeface="Arial" panose="020B0604020202020204" pitchFamily="34" charset="0"/>
                        </a:rPr>
                        <a:t>$5,434,849.62</a:t>
                      </a:r>
                    </a:p>
                  </a:txBody>
                  <a:tcPr marL="2625" marR="2625" marT="26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500" b="1" i="0" u="none" strike="noStrike" dirty="0">
                          <a:effectLst/>
                          <a:latin typeface="Arial" panose="020B0604020202020204" pitchFamily="34" charset="0"/>
                        </a:rPr>
                        <a:t> </a:t>
                      </a:r>
                    </a:p>
                  </a:txBody>
                  <a:tcPr marL="2625" marR="2625" marT="26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03454099"/>
                  </a:ext>
                </a:extLst>
              </a:tr>
            </a:tbl>
          </a:graphicData>
        </a:graphic>
      </p:graphicFrame>
    </p:spTree>
    <p:extLst>
      <p:ext uri="{BB962C8B-B14F-4D97-AF65-F5344CB8AC3E}">
        <p14:creationId xmlns:p14="http://schemas.microsoft.com/office/powerpoint/2010/main" val="196697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C1DEB374-A1D0-48A1-B178-959E6F243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 y="-478"/>
            <a:ext cx="6378162" cy="6858478"/>
          </a:xfrm>
          <a:custGeom>
            <a:avLst/>
            <a:gdLst>
              <a:gd name="connsiteX0" fmla="*/ 0 w 6378162"/>
              <a:gd name="connsiteY0" fmla="*/ 6858478 h 6858478"/>
              <a:gd name="connsiteX1" fmla="*/ 6378162 w 6378162"/>
              <a:gd name="connsiteY1" fmla="*/ 6858478 h 6858478"/>
              <a:gd name="connsiteX2" fmla="*/ 3201787 w 6378162"/>
              <a:gd name="connsiteY2" fmla="*/ 0 h 6858478"/>
              <a:gd name="connsiteX3" fmla="*/ 3196210 w 6378162"/>
              <a:gd name="connsiteY3" fmla="*/ 0 h 6858478"/>
              <a:gd name="connsiteX4" fmla="*/ 2129982 w 6378162"/>
              <a:gd name="connsiteY4" fmla="*/ 0 h 6858478"/>
              <a:gd name="connsiteX5" fmla="*/ 0 w 6378162"/>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8162" h="6858478">
                <a:moveTo>
                  <a:pt x="0" y="6858478"/>
                </a:moveTo>
                <a:lnTo>
                  <a:pt x="6378162" y="6858478"/>
                </a:lnTo>
                <a:lnTo>
                  <a:pt x="3201787" y="0"/>
                </a:lnTo>
                <a:lnTo>
                  <a:pt x="3196210" y="0"/>
                </a:lnTo>
                <a:lnTo>
                  <a:pt x="2129982" y="0"/>
                </a:lnTo>
                <a:lnTo>
                  <a:pt x="0" y="0"/>
                </a:lnTo>
                <a:close/>
              </a:path>
            </a:pathLst>
          </a:custGeom>
          <a:solidFill>
            <a:sysClr val="windowText" lastClr="000000">
              <a:lumMod val="85000"/>
              <a:lumOff val="15000"/>
              <a:alpha val="70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D92A3ED-9854-4AD9-88FB-0EC89C93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 y="-478"/>
            <a:ext cx="5972343" cy="6858478"/>
          </a:xfrm>
          <a:custGeom>
            <a:avLst/>
            <a:gdLst>
              <a:gd name="connsiteX0" fmla="*/ 0 w 5972343"/>
              <a:gd name="connsiteY0" fmla="*/ 6858478 h 6858478"/>
              <a:gd name="connsiteX1" fmla="*/ 5972343 w 5972343"/>
              <a:gd name="connsiteY1" fmla="*/ 6858478 h 6858478"/>
              <a:gd name="connsiteX2" fmla="*/ 2795968 w 5972343"/>
              <a:gd name="connsiteY2" fmla="*/ 0 h 6858478"/>
              <a:gd name="connsiteX3" fmla="*/ 2790391 w 5972343"/>
              <a:gd name="connsiteY3" fmla="*/ 0 h 6858478"/>
              <a:gd name="connsiteX4" fmla="*/ 1724163 w 5972343"/>
              <a:gd name="connsiteY4" fmla="*/ 0 h 6858478"/>
              <a:gd name="connsiteX5" fmla="*/ 0 w 5972343"/>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2343" h="6858478">
                <a:moveTo>
                  <a:pt x="0" y="6858478"/>
                </a:moveTo>
                <a:lnTo>
                  <a:pt x="5972343" y="6858478"/>
                </a:lnTo>
                <a:lnTo>
                  <a:pt x="2795968" y="0"/>
                </a:lnTo>
                <a:lnTo>
                  <a:pt x="2790391" y="0"/>
                </a:lnTo>
                <a:lnTo>
                  <a:pt x="1724163" y="0"/>
                </a:lnTo>
                <a:lnTo>
                  <a:pt x="0" y="0"/>
                </a:lnTo>
                <a:close/>
              </a:path>
            </a:pathLst>
          </a:custGeom>
          <a:solidFill>
            <a:sysClr val="windowText" lastClr="000000">
              <a:lumMod val="85000"/>
              <a:lumOff val="1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199" y="442762"/>
            <a:ext cx="3276601" cy="3294351"/>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2021 TTP Bridges in Poor Condition </a:t>
            </a:r>
          </a:p>
        </p:txBody>
      </p:sp>
      <p:sp>
        <p:nvSpPr>
          <p:cNvPr id="9" name="Slide Number Placeholder 8">
            <a:extLst>
              <a:ext uri="{FF2B5EF4-FFF2-40B4-BE49-F238E27FC236}">
                <a16:creationId xmlns:a16="http://schemas.microsoft.com/office/drawing/2014/main" id="{F628BFF0-6A67-4D42-ABAA-89DB692A951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7E6EA7B-E6BE-4274-9609-72749E3A9C02}" type="slidenum">
              <a:rPr lang="en-US" smtClean="0"/>
              <a:pPr>
                <a:spcAft>
                  <a:spcPts val="600"/>
                </a:spcAft>
              </a:pPr>
              <a:t>7</a:t>
            </a:fld>
            <a:endParaRPr lang="en-US"/>
          </a:p>
        </p:txBody>
      </p:sp>
      <p:graphicFrame>
        <p:nvGraphicFramePr>
          <p:cNvPr id="4" name="Content Placeholder 3">
            <a:extLst>
              <a:ext uri="{FF2B5EF4-FFF2-40B4-BE49-F238E27FC236}">
                <a16:creationId xmlns:a16="http://schemas.microsoft.com/office/drawing/2014/main" id="{0A7553A4-1609-4D2E-B01C-9B8465BF806E}"/>
              </a:ext>
            </a:extLst>
          </p:cNvPr>
          <p:cNvGraphicFramePr>
            <a:graphicFrameLocks noGrp="1"/>
          </p:cNvGraphicFramePr>
          <p:nvPr>
            <p:ph sz="quarter" idx="13"/>
            <p:extLst>
              <p:ext uri="{D42A27DB-BD31-4B8C-83A1-F6EECF244321}">
                <p14:modId xmlns:p14="http://schemas.microsoft.com/office/powerpoint/2010/main" val="1739755728"/>
              </p:ext>
            </p:extLst>
          </p:nvPr>
        </p:nvGraphicFramePr>
        <p:xfrm>
          <a:off x="6143708" y="1027416"/>
          <a:ext cx="5337977" cy="4164853"/>
        </p:xfrm>
        <a:graphic>
          <a:graphicData uri="http://schemas.openxmlformats.org/drawingml/2006/table">
            <a:tbl>
              <a:tblPr firstRow="1" bandRow="1"/>
              <a:tblGrid>
                <a:gridCol w="1513519">
                  <a:extLst>
                    <a:ext uri="{9D8B030D-6E8A-4147-A177-3AD203B41FA5}">
                      <a16:colId xmlns:a16="http://schemas.microsoft.com/office/drawing/2014/main" val="3368497641"/>
                    </a:ext>
                  </a:extLst>
                </a:gridCol>
                <a:gridCol w="1438897">
                  <a:extLst>
                    <a:ext uri="{9D8B030D-6E8A-4147-A177-3AD203B41FA5}">
                      <a16:colId xmlns:a16="http://schemas.microsoft.com/office/drawing/2014/main" val="2397821223"/>
                    </a:ext>
                  </a:extLst>
                </a:gridCol>
                <a:gridCol w="1207181">
                  <a:extLst>
                    <a:ext uri="{9D8B030D-6E8A-4147-A177-3AD203B41FA5}">
                      <a16:colId xmlns:a16="http://schemas.microsoft.com/office/drawing/2014/main" val="3943417284"/>
                    </a:ext>
                  </a:extLst>
                </a:gridCol>
                <a:gridCol w="1178380">
                  <a:extLst>
                    <a:ext uri="{9D8B030D-6E8A-4147-A177-3AD203B41FA5}">
                      <a16:colId xmlns:a16="http://schemas.microsoft.com/office/drawing/2014/main" val="2745816082"/>
                    </a:ext>
                  </a:extLst>
                </a:gridCol>
              </a:tblGrid>
              <a:tr h="289261">
                <a:tc>
                  <a:txBody>
                    <a:bodyPr/>
                    <a:lstStyle/>
                    <a:p>
                      <a:pPr algn="l" fontAlgn="b"/>
                      <a:r>
                        <a:rPr lang="en-US" sz="1600" b="1" i="0" u="none" strike="noStrike">
                          <a:solidFill>
                            <a:srgbClr val="000000"/>
                          </a:solidFill>
                          <a:effectLst/>
                          <a:latin typeface="Calibri" panose="020F0502020204030204" pitchFamily="34" charset="0"/>
                        </a:rPr>
                        <a:t>2021 NBI Data</a:t>
                      </a:r>
                    </a:p>
                  </a:txBody>
                  <a:tcPr marL="5184" marR="5184" marT="51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84" marR="5184" marT="51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84" marR="5184" marT="51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5184" marR="5184" marT="5184"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094931"/>
                  </a:ext>
                </a:extLst>
              </a:tr>
              <a:tr h="720378">
                <a:tc>
                  <a:txBody>
                    <a:bodyPr/>
                    <a:lstStyle/>
                    <a:p>
                      <a:pPr algn="l" fontAlgn="b"/>
                      <a:r>
                        <a:rPr lang="en-US" sz="1500" b="1" i="0" u="none" strike="noStrike" dirty="0">
                          <a:solidFill>
                            <a:srgbClr val="000000"/>
                          </a:solidFill>
                          <a:effectLst/>
                          <a:latin typeface="Calibri" panose="020F0502020204030204" pitchFamily="34" charset="0"/>
                        </a:rPr>
                        <a:t>Owner Code</a:t>
                      </a:r>
                    </a:p>
                  </a:txBody>
                  <a:tcPr marL="5184" marR="5184" marT="51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500" b="1" i="0" u="none" strike="noStrike">
                          <a:solidFill>
                            <a:srgbClr val="000000"/>
                          </a:solidFill>
                          <a:effectLst/>
                          <a:latin typeface="Calibri" panose="020F0502020204030204" pitchFamily="34" charset="0"/>
                        </a:rPr>
                        <a:t>Total Number of </a:t>
                      </a:r>
                    </a:p>
                    <a:p>
                      <a:pPr algn="ctr" fontAlgn="b"/>
                      <a:r>
                        <a:rPr lang="en-US" sz="1500" b="1" i="0" u="none" strike="noStrike">
                          <a:solidFill>
                            <a:srgbClr val="000000"/>
                          </a:solidFill>
                          <a:effectLst/>
                          <a:latin typeface="Calibri" panose="020F0502020204030204" pitchFamily="34" charset="0"/>
                        </a:rPr>
                        <a:t>TTP Bridges</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500" b="1" i="0" u="none" strike="noStrike">
                          <a:solidFill>
                            <a:srgbClr val="000000"/>
                          </a:solidFill>
                          <a:effectLst/>
                          <a:latin typeface="Calibri" panose="020F0502020204030204" pitchFamily="34" charset="0"/>
                        </a:rPr>
                        <a:t>TTP Bridges in Poor Condition</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500" b="1" i="0" u="none" strike="noStrike" dirty="0">
                          <a:solidFill>
                            <a:srgbClr val="000000"/>
                          </a:solidFill>
                          <a:effectLst/>
                          <a:latin typeface="Calibri" panose="020F0502020204030204" pitchFamily="34" charset="0"/>
                        </a:rPr>
                        <a:t> Improvement Cost</a:t>
                      </a:r>
                    </a:p>
                  </a:txBody>
                  <a:tcPr marL="5184" marR="5184" marT="51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040444742"/>
                  </a:ext>
                </a:extLst>
              </a:tr>
              <a:tr h="263901">
                <a:tc>
                  <a:txBody>
                    <a:bodyPr/>
                    <a:lstStyle/>
                    <a:p>
                      <a:pPr algn="l" fontAlgn="b"/>
                      <a:r>
                        <a:rPr lang="en-US" sz="1500" b="0" i="0" u="none" strike="noStrike">
                          <a:solidFill>
                            <a:srgbClr val="000000"/>
                          </a:solidFill>
                          <a:effectLst/>
                          <a:latin typeface="Calibri" panose="020F0502020204030204" pitchFamily="34" charset="0"/>
                        </a:rPr>
                        <a:t> </a:t>
                      </a:r>
                    </a:p>
                  </a:txBody>
                  <a:tcPr marL="5184" marR="5184" marT="51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 </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 </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 </a:t>
                      </a:r>
                    </a:p>
                  </a:txBody>
                  <a:tcPr marL="5184" marR="5184" marT="51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6455"/>
                  </a:ext>
                </a:extLst>
              </a:tr>
              <a:tr h="263901">
                <a:tc>
                  <a:txBody>
                    <a:bodyPr/>
                    <a:lstStyle/>
                    <a:p>
                      <a:pPr algn="l" fontAlgn="b"/>
                      <a:r>
                        <a:rPr lang="en-US" sz="1500" b="0" i="0" u="none" strike="noStrike">
                          <a:solidFill>
                            <a:srgbClr val="000000"/>
                          </a:solidFill>
                          <a:effectLst/>
                          <a:latin typeface="Calibri" panose="020F0502020204030204" pitchFamily="34" charset="0"/>
                        </a:rPr>
                        <a:t>BIA - 62 </a:t>
                      </a:r>
                    </a:p>
                  </a:txBody>
                  <a:tcPr marL="5184" marR="5184" marT="51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1,016</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87</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$120,000,000</a:t>
                      </a:r>
                    </a:p>
                  </a:txBody>
                  <a:tcPr marL="5184" marR="5184" marT="51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851249"/>
                  </a:ext>
                </a:extLst>
              </a:tr>
              <a:tr h="263901">
                <a:tc>
                  <a:txBody>
                    <a:bodyPr/>
                    <a:lstStyle/>
                    <a:p>
                      <a:pPr algn="l" fontAlgn="b"/>
                      <a:r>
                        <a:rPr lang="en-US" sz="1500" b="0" i="0" u="none" strike="noStrike">
                          <a:solidFill>
                            <a:srgbClr val="000000"/>
                          </a:solidFill>
                          <a:effectLst/>
                          <a:latin typeface="Calibri" panose="020F0502020204030204" pitchFamily="34" charset="0"/>
                        </a:rPr>
                        <a:t> </a:t>
                      </a:r>
                    </a:p>
                  </a:txBody>
                  <a:tcPr marL="5184" marR="5184" marT="51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 </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 </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 </a:t>
                      </a:r>
                    </a:p>
                  </a:txBody>
                  <a:tcPr marL="5184" marR="5184" marT="51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067076"/>
                  </a:ext>
                </a:extLst>
              </a:tr>
              <a:tr h="263901">
                <a:tc>
                  <a:txBody>
                    <a:bodyPr/>
                    <a:lstStyle/>
                    <a:p>
                      <a:pPr algn="l" fontAlgn="b"/>
                      <a:r>
                        <a:rPr lang="en-US" sz="1500" b="0" i="0" u="none" strike="noStrike">
                          <a:solidFill>
                            <a:srgbClr val="000000"/>
                          </a:solidFill>
                          <a:effectLst/>
                          <a:latin typeface="Calibri" panose="020F0502020204030204" pitchFamily="34" charset="0"/>
                        </a:rPr>
                        <a:t>Tribal - 61</a:t>
                      </a:r>
                    </a:p>
                  </a:txBody>
                  <a:tcPr marL="5184" marR="5184" marT="51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120</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24</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$45,000,000</a:t>
                      </a:r>
                    </a:p>
                  </a:txBody>
                  <a:tcPr marL="5184" marR="5184" marT="51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634055"/>
                  </a:ext>
                </a:extLst>
              </a:tr>
              <a:tr h="263901">
                <a:tc>
                  <a:txBody>
                    <a:bodyPr/>
                    <a:lstStyle/>
                    <a:p>
                      <a:pPr algn="l" fontAlgn="b"/>
                      <a:r>
                        <a:rPr lang="en-US" sz="1500" b="0" i="0" u="none" strike="noStrike">
                          <a:solidFill>
                            <a:srgbClr val="000000"/>
                          </a:solidFill>
                          <a:effectLst/>
                          <a:latin typeface="Calibri" panose="020F0502020204030204" pitchFamily="34" charset="0"/>
                        </a:rPr>
                        <a:t> </a:t>
                      </a:r>
                    </a:p>
                  </a:txBody>
                  <a:tcPr marL="5184" marR="5184" marT="51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 </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 </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 </a:t>
                      </a:r>
                    </a:p>
                  </a:txBody>
                  <a:tcPr marL="5184" marR="5184" marT="51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703553"/>
                  </a:ext>
                </a:extLst>
              </a:tr>
              <a:tr h="263901">
                <a:tc>
                  <a:txBody>
                    <a:bodyPr/>
                    <a:lstStyle/>
                    <a:p>
                      <a:pPr algn="l" fontAlgn="b"/>
                      <a:r>
                        <a:rPr lang="en-US" sz="1500" b="0" i="0" u="none" strike="noStrike">
                          <a:solidFill>
                            <a:srgbClr val="000000"/>
                          </a:solidFill>
                          <a:effectLst/>
                          <a:latin typeface="Calibri" panose="020F0502020204030204" pitchFamily="34" charset="0"/>
                        </a:rPr>
                        <a:t>County - 2</a:t>
                      </a:r>
                    </a:p>
                  </a:txBody>
                  <a:tcPr marL="5184" marR="5184" marT="51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4,239</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628</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$290,000,000</a:t>
                      </a:r>
                    </a:p>
                  </a:txBody>
                  <a:tcPr marL="5184" marR="5184" marT="51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8136445"/>
                  </a:ext>
                </a:extLst>
              </a:tr>
              <a:tr h="263901">
                <a:tc>
                  <a:txBody>
                    <a:bodyPr/>
                    <a:lstStyle/>
                    <a:p>
                      <a:pPr algn="l" fontAlgn="b"/>
                      <a:r>
                        <a:rPr lang="en-US" sz="1500" b="0" i="0" u="none" strike="noStrike">
                          <a:solidFill>
                            <a:srgbClr val="000000"/>
                          </a:solidFill>
                          <a:effectLst/>
                          <a:latin typeface="Calibri" panose="020F0502020204030204" pitchFamily="34" charset="0"/>
                        </a:rPr>
                        <a:t> </a:t>
                      </a:r>
                    </a:p>
                  </a:txBody>
                  <a:tcPr marL="5184" marR="5184" marT="51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 </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 </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 </a:t>
                      </a:r>
                    </a:p>
                  </a:txBody>
                  <a:tcPr marL="5184" marR="5184" marT="51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282227"/>
                  </a:ext>
                </a:extLst>
              </a:tr>
              <a:tr h="263901">
                <a:tc>
                  <a:txBody>
                    <a:bodyPr/>
                    <a:lstStyle/>
                    <a:p>
                      <a:pPr algn="l" fontAlgn="b"/>
                      <a:r>
                        <a:rPr lang="en-US" sz="1500" b="0" i="0" u="none" strike="noStrike">
                          <a:solidFill>
                            <a:srgbClr val="000000"/>
                          </a:solidFill>
                          <a:effectLst/>
                          <a:latin typeface="Calibri" panose="020F0502020204030204" pitchFamily="34" charset="0"/>
                        </a:rPr>
                        <a:t>State - 1</a:t>
                      </a:r>
                    </a:p>
                  </a:txBody>
                  <a:tcPr marL="5184" marR="5184" marT="51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1,886</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77</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$120,000,000</a:t>
                      </a:r>
                    </a:p>
                  </a:txBody>
                  <a:tcPr marL="5184" marR="5184" marT="51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0175638"/>
                  </a:ext>
                </a:extLst>
              </a:tr>
              <a:tr h="263901">
                <a:tc>
                  <a:txBody>
                    <a:bodyPr/>
                    <a:lstStyle/>
                    <a:p>
                      <a:pPr algn="l" fontAlgn="b"/>
                      <a:r>
                        <a:rPr lang="en-US" sz="1500" b="0" i="0" u="none" strike="noStrike">
                          <a:solidFill>
                            <a:srgbClr val="000000"/>
                          </a:solidFill>
                          <a:effectLst/>
                          <a:latin typeface="Calibri" panose="020F0502020204030204" pitchFamily="34" charset="0"/>
                        </a:rPr>
                        <a:t> </a:t>
                      </a:r>
                    </a:p>
                  </a:txBody>
                  <a:tcPr marL="5184" marR="5184" marT="51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 </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 </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 </a:t>
                      </a:r>
                    </a:p>
                  </a:txBody>
                  <a:tcPr marL="5184" marR="5184" marT="51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5487647"/>
                  </a:ext>
                </a:extLst>
              </a:tr>
              <a:tr h="252303">
                <a:tc>
                  <a:txBody>
                    <a:bodyPr/>
                    <a:lstStyle/>
                    <a:p>
                      <a:pPr algn="l" fontAlgn="b"/>
                      <a:r>
                        <a:rPr lang="en-US" sz="1500" b="0" i="0" u="none" strike="noStrike" dirty="0">
                          <a:solidFill>
                            <a:srgbClr val="000000"/>
                          </a:solidFill>
                          <a:effectLst/>
                          <a:latin typeface="Calibri" panose="020F0502020204030204" pitchFamily="34" charset="0"/>
                        </a:rPr>
                        <a:t>City/Municipal - 4</a:t>
                      </a:r>
                    </a:p>
                  </a:txBody>
                  <a:tcPr marL="5184" marR="5184" marT="51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effectLst/>
                          <a:latin typeface="Calibri" panose="020F0502020204030204" pitchFamily="34" charset="0"/>
                        </a:rPr>
                        <a:t>350</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38</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500" b="0" i="0" u="none" strike="noStrike">
                          <a:solidFill>
                            <a:srgbClr val="000000"/>
                          </a:solidFill>
                          <a:effectLst/>
                          <a:latin typeface="Calibri" panose="020F0502020204030204" pitchFamily="34" charset="0"/>
                        </a:rPr>
                        <a:t>$55,000,000</a:t>
                      </a:r>
                    </a:p>
                  </a:txBody>
                  <a:tcPr marL="5184" marR="5184" marT="51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7740742"/>
                  </a:ext>
                </a:extLst>
              </a:tr>
              <a:tr h="263901">
                <a:tc>
                  <a:txBody>
                    <a:bodyPr/>
                    <a:lstStyle/>
                    <a:p>
                      <a:pPr algn="l" fontAlgn="b"/>
                      <a:r>
                        <a:rPr lang="en-US" sz="1500" b="0" i="0" u="none" strike="noStrike">
                          <a:solidFill>
                            <a:srgbClr val="000000"/>
                          </a:solidFill>
                          <a:effectLst/>
                          <a:latin typeface="Calibri" panose="020F0502020204030204" pitchFamily="34" charset="0"/>
                        </a:rPr>
                        <a:t> </a:t>
                      </a:r>
                    </a:p>
                  </a:txBody>
                  <a:tcPr marL="5184" marR="5184" marT="51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 </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 </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500" b="0" i="0" u="none" strike="noStrike">
                          <a:solidFill>
                            <a:srgbClr val="000000"/>
                          </a:solidFill>
                          <a:effectLst/>
                          <a:latin typeface="Calibri" panose="020F0502020204030204" pitchFamily="34" charset="0"/>
                        </a:rPr>
                        <a:t> </a:t>
                      </a:r>
                    </a:p>
                  </a:txBody>
                  <a:tcPr marL="5184" marR="5184" marT="51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159016"/>
                  </a:ext>
                </a:extLst>
              </a:tr>
              <a:tr h="263901">
                <a:tc>
                  <a:txBody>
                    <a:bodyPr/>
                    <a:lstStyle/>
                    <a:p>
                      <a:pPr algn="l" fontAlgn="b"/>
                      <a:r>
                        <a:rPr lang="en-US" sz="1500" b="1" i="0" u="none" strike="noStrike">
                          <a:solidFill>
                            <a:srgbClr val="000000"/>
                          </a:solidFill>
                          <a:effectLst/>
                          <a:latin typeface="Calibri" panose="020F0502020204030204" pitchFamily="34" charset="0"/>
                        </a:rPr>
                        <a:t>TOTAL</a:t>
                      </a:r>
                    </a:p>
                  </a:txBody>
                  <a:tcPr marL="5184" marR="5184" marT="51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effectLst/>
                          <a:latin typeface="Calibri" panose="020F0502020204030204" pitchFamily="34" charset="0"/>
                        </a:rPr>
                        <a:t>7,611</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effectLst/>
                          <a:latin typeface="Calibri" panose="020F0502020204030204" pitchFamily="34" charset="0"/>
                        </a:rPr>
                        <a:t>854</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500" b="1" i="0" u="none" strike="noStrike" dirty="0">
                          <a:solidFill>
                            <a:srgbClr val="000000"/>
                          </a:solidFill>
                          <a:effectLst/>
                          <a:latin typeface="Calibri" panose="020F0502020204030204" pitchFamily="34" charset="0"/>
                        </a:rPr>
                        <a:t>$630,000,000</a:t>
                      </a:r>
                    </a:p>
                  </a:txBody>
                  <a:tcPr marL="5184" marR="5184" marT="51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6019110"/>
                  </a:ext>
                </a:extLst>
              </a:tr>
            </a:tbl>
          </a:graphicData>
        </a:graphic>
      </p:graphicFrame>
    </p:spTree>
    <p:extLst>
      <p:ext uri="{BB962C8B-B14F-4D97-AF65-F5344CB8AC3E}">
        <p14:creationId xmlns:p14="http://schemas.microsoft.com/office/powerpoint/2010/main" val="1783580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838200" y="704088"/>
            <a:ext cx="3529953" cy="2980944"/>
          </a:xfrm>
        </p:spPr>
        <p:txBody>
          <a:bodyPr vert="horz" lIns="91440" tIns="45720" rIns="91440" bIns="45720" rtlCol="0" anchor="ctr">
            <a:normAutofit/>
          </a:bodyPr>
          <a:lstStyle/>
          <a:p>
            <a:pPr algn="l">
              <a:lnSpc>
                <a:spcPct val="90000"/>
              </a:lnSpc>
            </a:pPr>
            <a:r>
              <a:rPr lang="en-US" sz="3200" b="1" kern="1200" dirty="0">
                <a:solidFill>
                  <a:schemeClr val="bg1"/>
                </a:solidFill>
                <a:latin typeface="+mj-lt"/>
                <a:ea typeface="+mj-ea"/>
                <a:cs typeface="+mj-cs"/>
              </a:rPr>
              <a:t>Q&amp;As TTP Bridge Program - BIL</a:t>
            </a:r>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6212410" y="704088"/>
            <a:ext cx="5135293" cy="5248656"/>
          </a:xfrm>
        </p:spPr>
        <p:txBody>
          <a:bodyPr vert="horz" lIns="91440" tIns="45720" rIns="91440" bIns="45720" rtlCol="0" anchor="ctr">
            <a:normAutofit/>
          </a:bodyPr>
          <a:lstStyle/>
          <a:p>
            <a:pPr marL="0" marR="0" indent="-228600">
              <a:lnSpc>
                <a:spcPct val="90000"/>
              </a:lnSpc>
              <a:spcBef>
                <a:spcPts val="0"/>
              </a:spcBef>
              <a:spcAft>
                <a:spcPts val="0"/>
              </a:spcAft>
            </a:pPr>
            <a:r>
              <a:rPr lang="en-US" sz="2200" b="1" dirty="0">
                <a:effectLst/>
              </a:rPr>
              <a:t>Did BIL make any changes to the TTP Bridge Program?</a:t>
            </a:r>
            <a:endParaRPr lang="en-US" sz="2200" dirty="0">
              <a:effectLst/>
            </a:endParaRPr>
          </a:p>
          <a:p>
            <a:pPr marL="0" marR="0" indent="-228600">
              <a:lnSpc>
                <a:spcPct val="90000"/>
              </a:lnSpc>
              <a:spcBef>
                <a:spcPts val="0"/>
              </a:spcBef>
              <a:spcAft>
                <a:spcPts val="0"/>
              </a:spcAft>
            </a:pPr>
            <a:endParaRPr lang="en-US" sz="2200" b="1" dirty="0"/>
          </a:p>
          <a:p>
            <a:pPr marL="0" marR="0" indent="-228600">
              <a:lnSpc>
                <a:spcPct val="90000"/>
              </a:lnSpc>
              <a:spcBef>
                <a:spcPts val="0"/>
              </a:spcBef>
              <a:spcAft>
                <a:spcPts val="0"/>
              </a:spcAft>
            </a:pPr>
            <a:r>
              <a:rPr lang="en-US" sz="2200" dirty="0">
                <a:effectLst/>
              </a:rPr>
              <a:t>Yes.  BIL modified 23 U.S.C. 202(d) to update outdated terminology and broaden eligibility with respect to </a:t>
            </a:r>
            <a:r>
              <a:rPr lang="en-US" sz="2200" b="1" dirty="0">
                <a:effectLst/>
              </a:rPr>
              <a:t>new</a:t>
            </a:r>
            <a:r>
              <a:rPr lang="en-US" sz="2200" dirty="0">
                <a:effectLst/>
              </a:rPr>
              <a:t> bridges.  Also, BIL eliminated the 3 percent set aside from the TTP (23 U.S.C. 202) and, instead, sets aside funding for the TTP Bridge Program from other authorized or appropriated programs.</a:t>
            </a:r>
          </a:p>
          <a:p>
            <a:pPr indent="-228600">
              <a:lnSpc>
                <a:spcPct val="90000"/>
              </a:lnSpc>
            </a:pPr>
            <a:endParaRPr lang="en-US" sz="2200" dirty="0"/>
          </a:p>
          <a:p>
            <a:pPr indent="-228600">
              <a:lnSpc>
                <a:spcPct val="90000"/>
              </a:lnSpc>
            </a:pPr>
            <a:r>
              <a:rPr lang="en-US" sz="2200" dirty="0">
                <a:hlinkClick r:id="rId3"/>
              </a:rPr>
              <a:t>Tribal Transportation Program (TTP) - Bridge Program Questions and Answers (Q&amp;As) | FHWA (dot.gov)</a:t>
            </a:r>
            <a:endParaRPr lang="en-US" sz="2200" dirty="0"/>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7E6EA7B-E6BE-4274-9609-72749E3A9C02}"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8</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615693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7240-7836-4177-99B7-AB1036466304}"/>
              </a:ext>
            </a:extLst>
          </p:cNvPr>
          <p:cNvSpPr>
            <a:spLocks noGrp="1"/>
          </p:cNvSpPr>
          <p:nvPr>
            <p:ph type="title"/>
          </p:nvPr>
        </p:nvSpPr>
        <p:spPr>
          <a:xfrm>
            <a:off x="502920" y="373225"/>
            <a:ext cx="9601200" cy="312576"/>
          </a:xfrm>
        </p:spPr>
        <p:txBody>
          <a:bodyPr>
            <a:normAutofit fontScale="90000"/>
          </a:bodyPr>
          <a:lstStyle/>
          <a:p>
            <a:br>
              <a:rPr lang="en-US" b="1" dirty="0"/>
            </a:br>
            <a:r>
              <a:rPr lang="en-US" b="1" dirty="0"/>
              <a:t>Q&amp;As TTP Bridge Program - BIL</a:t>
            </a:r>
          </a:p>
        </p:txBody>
      </p:sp>
      <p:sp>
        <p:nvSpPr>
          <p:cNvPr id="9" name="Slide Number Placeholder 8">
            <a:extLst>
              <a:ext uri="{FF2B5EF4-FFF2-40B4-BE49-F238E27FC236}">
                <a16:creationId xmlns:a16="http://schemas.microsoft.com/office/drawing/2014/main" id="{47C9CC26-14DD-4BF7-9A99-8BF766B7D516}"/>
              </a:ext>
            </a:extLst>
          </p:cNvPr>
          <p:cNvSpPr>
            <a:spLocks noGrp="1"/>
          </p:cNvSpPr>
          <p:nvPr>
            <p:ph type="sldNum" sz="quarter" idx="12"/>
          </p:nvPr>
        </p:nvSpPr>
        <p:spPr/>
        <p:txBody>
          <a:bodyPr/>
          <a:lstStyle/>
          <a:p>
            <a:fld id="{17E6EA7B-E6BE-4274-9609-72749E3A9C02}" type="slidenum">
              <a:rPr lang="en-US" smtClean="0"/>
              <a:pPr/>
              <a:t>9</a:t>
            </a:fld>
            <a:endParaRPr lang="en-US" dirty="0"/>
          </a:p>
        </p:txBody>
      </p:sp>
      <p:sp>
        <p:nvSpPr>
          <p:cNvPr id="3" name="Content Placeholder 2">
            <a:extLst>
              <a:ext uri="{FF2B5EF4-FFF2-40B4-BE49-F238E27FC236}">
                <a16:creationId xmlns:a16="http://schemas.microsoft.com/office/drawing/2014/main" id="{EB36EECD-693A-44D7-A905-F5D08FAFCCD8}"/>
              </a:ext>
            </a:extLst>
          </p:cNvPr>
          <p:cNvSpPr>
            <a:spLocks noGrp="1"/>
          </p:cNvSpPr>
          <p:nvPr>
            <p:ph sz="quarter" idx="13"/>
          </p:nvPr>
        </p:nvSpPr>
        <p:spPr>
          <a:xfrm>
            <a:off x="838200" y="1670180"/>
            <a:ext cx="10515600" cy="4502020"/>
          </a:xfrm>
        </p:spPr>
        <p:txBody>
          <a:bodyPr vert="horz" lIns="91440" tIns="45720" rIns="91440" bIns="45720" rtlCol="0" anchor="t">
            <a:normAutofit/>
          </a:bodyPr>
          <a:lstStyle/>
          <a:p>
            <a:pPr marL="0" marR="0" indent="0">
              <a:spcBef>
                <a:spcPts val="0"/>
              </a:spcBef>
              <a:spcAft>
                <a:spcPts val="0"/>
              </a:spcAft>
              <a:buNone/>
            </a:pPr>
            <a:r>
              <a:rPr lang="en-US" sz="2700" b="1" dirty="0">
                <a:effectLst/>
                <a:ea typeface="Times New Roman" panose="02020603050405020304" pitchFamily="18" charset="0"/>
              </a:rPr>
              <a:t>What are the periods of availability for the obligation and expenditure of the available funds? </a:t>
            </a: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r>
              <a:rPr lang="en-US" sz="2700" dirty="0">
                <a:effectLst/>
                <a:ea typeface="Times New Roman" panose="02020603050405020304" pitchFamily="18" charset="0"/>
              </a:rPr>
              <a:t>For BFP Funds ($165M) and BIP Funds ($20M):</a:t>
            </a:r>
            <a:endParaRPr lang="en-US" sz="2700" b="1"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endParaRPr lang="en-US" sz="2800" dirty="0">
              <a:effectLst/>
              <a:ea typeface="Times New Roman" panose="02020603050405020304" pitchFamily="18" charset="0"/>
            </a:endParaRPr>
          </a:p>
          <a:p>
            <a:pPr marL="0" marR="0" indent="0">
              <a:spcBef>
                <a:spcPts val="0"/>
              </a:spcBef>
              <a:spcAft>
                <a:spcPts val="0"/>
              </a:spcAft>
              <a:buNone/>
            </a:pPr>
            <a:r>
              <a:rPr lang="en-US" sz="2800" dirty="0">
                <a:effectLst/>
                <a:ea typeface="Times New Roman" panose="02020603050405020304" pitchFamily="18" charset="0"/>
              </a:rPr>
              <a:t>	</a:t>
            </a:r>
          </a:p>
        </p:txBody>
      </p:sp>
      <p:pic>
        <p:nvPicPr>
          <p:cNvPr id="7" name="Picture 6">
            <a:extLst>
              <a:ext uri="{FF2B5EF4-FFF2-40B4-BE49-F238E27FC236}">
                <a16:creationId xmlns:a16="http://schemas.microsoft.com/office/drawing/2014/main" id="{C5D91A56-57B7-41A1-B64F-7E591DCE2F06}"/>
              </a:ext>
            </a:extLst>
          </p:cNvPr>
          <p:cNvPicPr>
            <a:picLocks noChangeAspect="1"/>
          </p:cNvPicPr>
          <p:nvPr/>
        </p:nvPicPr>
        <p:blipFill>
          <a:blip r:embed="rId3"/>
          <a:stretch>
            <a:fillRect/>
          </a:stretch>
        </p:blipFill>
        <p:spPr>
          <a:xfrm>
            <a:off x="502920" y="3429000"/>
            <a:ext cx="11010355" cy="2883665"/>
          </a:xfrm>
          <a:prstGeom prst="rect">
            <a:avLst/>
          </a:prstGeom>
        </p:spPr>
      </p:pic>
    </p:spTree>
    <p:extLst>
      <p:ext uri="{BB962C8B-B14F-4D97-AF65-F5344CB8AC3E}">
        <p14:creationId xmlns:p14="http://schemas.microsoft.com/office/powerpoint/2010/main" val="1100832388"/>
      </p:ext>
    </p:extLst>
  </p:cSld>
  <p:clrMapOvr>
    <a:masterClrMapping/>
  </p:clrMapOvr>
</p:sld>
</file>

<file path=ppt/theme/theme1.xml><?xml version="1.0" encoding="utf-8"?>
<a:theme xmlns:a="http://schemas.openxmlformats.org/drawingml/2006/main" name="1_Cover - Gradi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B2C590C5B0E548BBB80B30B4757BD0" ma:contentTypeVersion="9" ma:contentTypeDescription="Create a new document." ma:contentTypeScope="" ma:versionID="01f725f92883445a96a648ac9a705f7f">
  <xsd:schema xmlns:xsd="http://www.w3.org/2001/XMLSchema" xmlns:xs="http://www.w3.org/2001/XMLSchema" xmlns:p="http://schemas.microsoft.com/office/2006/metadata/properties" xmlns:ns2="63ed583d-7590-47b9-98bc-2af72f9646ac" xmlns:ns3="b3ce6949-99fe-4549-b75a-2322037c47c1" targetNamespace="http://schemas.microsoft.com/office/2006/metadata/properties" ma:root="true" ma:fieldsID="7dc749bd532c91065cb311f60ef63b70" ns2:_="" ns3:_="">
    <xsd:import namespace="63ed583d-7590-47b9-98bc-2af72f9646ac"/>
    <xsd:import namespace="b3ce6949-99fe-4549-b75a-2322037c47c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ed583d-7590-47b9-98bc-2af72f9646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ce6949-99fe-4549-b75a-2322037c47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b3ce6949-99fe-4549-b75a-2322037c47c1">E2XKUDNYHY2E-745947769-1082</_dlc_DocId>
    <_dlc_DocIdUrl xmlns="b3ce6949-99fe-4549-b75a-2322037c47c1">
      <Url>https://usdot.sharepoint.com/teams/fhwa-HIBS30/_layouts/15/DocIdRedir.aspx?ID=E2XKUDNYHY2E-745947769-1082</Url>
      <Description>E2XKUDNYHY2E-745947769-1082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3644102-20CF-4619-9D24-11D41FF81B67}">
  <ds:schemaRefs>
    <ds:schemaRef ds:uri="63ed583d-7590-47b9-98bc-2af72f9646ac"/>
    <ds:schemaRef ds:uri="b3ce6949-99fe-4549-b75a-2322037c47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247FC9F-ECFA-412C-916F-1062B41E0135}">
  <ds:schemaRefs>
    <ds:schemaRef ds:uri="63ed583d-7590-47b9-98bc-2af72f9646ac"/>
    <ds:schemaRef ds:uri="b3ce6949-99fe-4549-b75a-2322037c47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402E099-D367-4761-9B31-A21ED7DAC8D5}">
  <ds:schemaRefs>
    <ds:schemaRef ds:uri="http://schemas.microsoft.com/sharepoint/v3/contenttype/forms"/>
  </ds:schemaRefs>
</ds:datastoreItem>
</file>

<file path=customXml/itemProps4.xml><?xml version="1.0" encoding="utf-8"?>
<ds:datastoreItem xmlns:ds="http://schemas.openxmlformats.org/officeDocument/2006/customXml" ds:itemID="{1B29E495-7589-47C9-B2EC-FB07E91357D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3450</TotalTime>
  <Words>1913</Words>
  <Application>Microsoft Office PowerPoint</Application>
  <PresentationFormat>Widescreen</PresentationFormat>
  <Paragraphs>510</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Century Gothic</vt:lpstr>
      <vt:lpstr>1_Cover - Gradient</vt:lpstr>
      <vt:lpstr> TTP Bridge Update ITA Annual Meeting December 7, 2022   </vt:lpstr>
      <vt:lpstr>Topics to be Discussed</vt:lpstr>
      <vt:lpstr>TTP Bridge Program Funds - BIL </vt:lpstr>
      <vt:lpstr>Bridge Applications Funded in FY22</vt:lpstr>
      <vt:lpstr>TTP Bridge Funding in FY23</vt:lpstr>
      <vt:lpstr>Bridge Applications Funded to Date</vt:lpstr>
      <vt:lpstr>2021 TTP Bridges in Poor Condition </vt:lpstr>
      <vt:lpstr>Q&amp;As TTP Bridge Program - BIL</vt:lpstr>
      <vt:lpstr> Q&amp;As TTP Bridge Program - BIL</vt:lpstr>
      <vt:lpstr>Q&amp;As TTP Bridge Program - BIL</vt:lpstr>
      <vt:lpstr>Q&amp;As TTP Bridge Program - BIL</vt:lpstr>
      <vt:lpstr>Q&amp;As TTP Bridge Program - BIL</vt:lpstr>
      <vt:lpstr>Q&amp;As TTP Bridge Program - BIL</vt:lpstr>
      <vt:lpstr>Q&amp;As TTP Bridge Program - BIL</vt:lpstr>
      <vt:lpstr>Q&amp;As TTP Bridge Program - BIL</vt:lpstr>
      <vt:lpstr>Q&amp;As TTP Bridge Program - BIL</vt:lpstr>
      <vt:lpstr>Other Items</vt:lpstr>
      <vt:lpstr>Other Items</vt:lpstr>
      <vt:lpstr>Other Items</vt:lpstr>
      <vt:lpstr>Other Items</vt:lpstr>
      <vt:lpstr>Other Items</vt:lpstr>
      <vt:lpstr>Other Items</vt:lpstr>
      <vt:lpstr>Other Items</vt:lpstr>
      <vt:lpstr>Other Items</vt:lpstr>
      <vt:lpstr>23 CFR 661 NPRM Update</vt:lpstr>
      <vt:lpstr>Other Items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National Bridge Inspection Standards (NBIS) Final Rule</dc:title>
  <dc:creator>Ahmad, Anwar (FHWA)</dc:creator>
  <cp:lastModifiedBy>MaryBeth Frank-Clark</cp:lastModifiedBy>
  <cp:revision>182</cp:revision>
  <dcterms:created xsi:type="dcterms:W3CDTF">2022-02-16T16:21:10Z</dcterms:created>
  <dcterms:modified xsi:type="dcterms:W3CDTF">2022-12-08T03:07:32Z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0x010100FEB2C590C5B0E548BBB80B30B4757BD0</vt:lpwstr>
  </property>
  <property fmtid="{D5CDD505-2E9C-101B-9397-08002B2CF9AE}" pid="3" name="_dlc_DocIdItemGuid">
    <vt:lpwstr>078e3537-ffd0-471a-b38e-8eb8b9a28a20</vt:lpwstr>
  </property>
</Properties>
</file>