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48"/>
  </p:notesMasterIdLst>
  <p:handoutMasterIdLst>
    <p:handoutMasterId r:id="rId49"/>
  </p:handoutMasterIdLst>
  <p:sldIdLst>
    <p:sldId id="257" r:id="rId2"/>
    <p:sldId id="258" r:id="rId3"/>
    <p:sldId id="261" r:id="rId4"/>
    <p:sldId id="262" r:id="rId5"/>
    <p:sldId id="313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310" r:id="rId15"/>
    <p:sldId id="272" r:id="rId16"/>
    <p:sldId id="273" r:id="rId17"/>
    <p:sldId id="274" r:id="rId18"/>
    <p:sldId id="304" r:id="rId19"/>
    <p:sldId id="305" r:id="rId20"/>
    <p:sldId id="306" r:id="rId21"/>
    <p:sldId id="308" r:id="rId22"/>
    <p:sldId id="307" r:id="rId23"/>
    <p:sldId id="276" r:id="rId24"/>
    <p:sldId id="303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8" r:id="rId35"/>
    <p:sldId id="287" r:id="rId36"/>
    <p:sldId id="286" r:id="rId37"/>
    <p:sldId id="289" r:id="rId38"/>
    <p:sldId id="312" r:id="rId39"/>
    <p:sldId id="311" r:id="rId40"/>
    <p:sldId id="290" r:id="rId41"/>
    <p:sldId id="314" r:id="rId42"/>
    <p:sldId id="291" r:id="rId43"/>
    <p:sldId id="292" r:id="rId44"/>
    <p:sldId id="309" r:id="rId45"/>
    <p:sldId id="293" r:id="rId46"/>
    <p:sldId id="294" r:id="rId4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1927"/>
    <a:srgbClr val="CEDCCF"/>
    <a:srgbClr val="98CCA4"/>
    <a:srgbClr val="DCDDF8"/>
    <a:srgbClr val="A9ABED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8" y="1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2D810F-4716-4A93-9C2D-4196A916685F}" type="doc">
      <dgm:prSet loTypeId="urn:microsoft.com/office/officeart/2005/8/layout/process4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0330FC8-0CC6-4D8F-AD6A-4040AE2CD631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/>
            <a:t>1980’s thru 1990’s  -  Paper  “</a:t>
          </a:r>
          <a:r>
            <a:rPr lang="en-US" sz="1800" i="1" dirty="0"/>
            <a:t>5704</a:t>
          </a:r>
          <a:r>
            <a:rPr lang="en-US" sz="1800" dirty="0"/>
            <a:t>”  Forms</a:t>
          </a:r>
        </a:p>
      </dgm:t>
    </dgm:pt>
    <dgm:pt modelId="{F13B8D42-729D-402E-B9A8-2211B0C94A53}" type="parTrans" cxnId="{C38D8AC8-B6D4-4105-8E4D-97BFA726C03C}">
      <dgm:prSet/>
      <dgm:spPr/>
      <dgm:t>
        <a:bodyPr/>
        <a:lstStyle/>
        <a:p>
          <a:endParaRPr lang="en-US"/>
        </a:p>
      </dgm:t>
    </dgm:pt>
    <dgm:pt modelId="{F20ED916-F17E-4B72-AD5E-1A3157B7F5C6}" type="sibTrans" cxnId="{C38D8AC8-B6D4-4105-8E4D-97BFA726C03C}">
      <dgm:prSet/>
      <dgm:spPr/>
      <dgm:t>
        <a:bodyPr/>
        <a:lstStyle/>
        <a:p>
          <a:endParaRPr lang="en-US"/>
        </a:p>
      </dgm:t>
    </dgm:pt>
    <dgm:pt modelId="{69C979EA-CC76-4CD1-9BD9-84B2E116CDCE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/>
            <a:t>March 2004  -  Initiate RIFDS </a:t>
          </a:r>
          <a:r>
            <a:rPr lang="en-US" sz="1400" dirty="0"/>
            <a:t>(</a:t>
          </a:r>
          <a:r>
            <a:rPr lang="en-US" sz="1400" i="1" dirty="0"/>
            <a:t>Maintenance Release 1 - MR1</a:t>
          </a:r>
          <a:r>
            <a:rPr lang="en-US" sz="1400" dirty="0"/>
            <a:t>)</a:t>
          </a:r>
        </a:p>
      </dgm:t>
    </dgm:pt>
    <dgm:pt modelId="{988D6A6F-B2AB-499F-BC96-ACA851F85D4E}" type="parTrans" cxnId="{BF23E2F6-6175-43AC-BCF6-472043DDB311}">
      <dgm:prSet/>
      <dgm:spPr/>
      <dgm:t>
        <a:bodyPr/>
        <a:lstStyle/>
        <a:p>
          <a:endParaRPr lang="en-US"/>
        </a:p>
      </dgm:t>
    </dgm:pt>
    <dgm:pt modelId="{520350D1-EAA5-4540-BA17-CF848F12C030}" type="sibTrans" cxnId="{BF23E2F6-6175-43AC-BCF6-472043DDB311}">
      <dgm:prSet/>
      <dgm:spPr/>
      <dgm:t>
        <a:bodyPr/>
        <a:lstStyle/>
        <a:p>
          <a:endParaRPr lang="en-US"/>
        </a:p>
      </dgm:t>
    </dgm:pt>
    <dgm:pt modelId="{B73249E5-7709-445B-894A-F6C81E6C307F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/>
            <a:t>November 2004  -  then  “</a:t>
          </a:r>
          <a:r>
            <a:rPr lang="en-US" sz="1800" i="1" dirty="0"/>
            <a:t>New Rule</a:t>
          </a:r>
          <a:r>
            <a:rPr lang="en-US" sz="1800" dirty="0"/>
            <a:t>”  in effect</a:t>
          </a:r>
        </a:p>
      </dgm:t>
    </dgm:pt>
    <dgm:pt modelId="{7548212A-D0C5-4B1E-AAE0-A4DDE27C556E}" type="parTrans" cxnId="{0230A903-1CF8-4B95-A78D-F28960F2902C}">
      <dgm:prSet/>
      <dgm:spPr/>
      <dgm:t>
        <a:bodyPr/>
        <a:lstStyle/>
        <a:p>
          <a:endParaRPr lang="en-US"/>
        </a:p>
      </dgm:t>
    </dgm:pt>
    <dgm:pt modelId="{0E0E5B49-DD29-4A00-B762-752DE2C4EBB7}" type="sibTrans" cxnId="{0230A903-1CF8-4B95-A78D-F28960F2902C}">
      <dgm:prSet/>
      <dgm:spPr/>
      <dgm:t>
        <a:bodyPr/>
        <a:lstStyle/>
        <a:p>
          <a:endParaRPr lang="en-US"/>
        </a:p>
      </dgm:t>
    </dgm:pt>
    <dgm:pt modelId="{3ECBFC06-897E-47C1-AB61-64A22F2DA28B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dirty="0"/>
            <a:t>February 2005 - RIFDS (</a:t>
          </a:r>
          <a:r>
            <a:rPr lang="en-US" sz="1600" i="1" dirty="0"/>
            <a:t>MR2</a:t>
          </a:r>
          <a:r>
            <a:rPr lang="en-US" sz="1600" dirty="0"/>
            <a:t>),   April 2005 – RIFDS (MR3)</a:t>
          </a:r>
        </a:p>
      </dgm:t>
    </dgm:pt>
    <dgm:pt modelId="{CC0EDE08-93CA-49A4-ADD9-CCF569428D9F}" type="parTrans" cxnId="{F1173F68-A4D7-4A4E-AC6B-EAF891E0818A}">
      <dgm:prSet/>
      <dgm:spPr/>
      <dgm:t>
        <a:bodyPr/>
        <a:lstStyle/>
        <a:p>
          <a:endParaRPr lang="en-US"/>
        </a:p>
      </dgm:t>
    </dgm:pt>
    <dgm:pt modelId="{40835274-76CA-4616-8451-1427BC7455E0}" type="sibTrans" cxnId="{F1173F68-A4D7-4A4E-AC6B-EAF891E0818A}">
      <dgm:prSet/>
      <dgm:spPr/>
      <dgm:t>
        <a:bodyPr/>
        <a:lstStyle/>
        <a:p>
          <a:endParaRPr lang="en-US"/>
        </a:p>
      </dgm:t>
    </dgm:pt>
    <dgm:pt modelId="{8FEA5B9C-BA2C-4964-88D9-747683EC3956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/>
            <a:t>October 2007  -  RIFDS available on the Internet</a:t>
          </a:r>
        </a:p>
      </dgm:t>
    </dgm:pt>
    <dgm:pt modelId="{E8B50C1B-BC18-447C-AACB-048A3F1B8695}" type="parTrans" cxnId="{56BE75E3-1C9C-4510-9D7F-0E1275E9860B}">
      <dgm:prSet/>
      <dgm:spPr/>
      <dgm:t>
        <a:bodyPr/>
        <a:lstStyle/>
        <a:p>
          <a:endParaRPr lang="en-US"/>
        </a:p>
      </dgm:t>
    </dgm:pt>
    <dgm:pt modelId="{EE552BB7-ACF7-40D2-AFC4-33E15FD65392}" type="sibTrans" cxnId="{56BE75E3-1C9C-4510-9D7F-0E1275E9860B}">
      <dgm:prSet/>
      <dgm:spPr/>
      <dgm:t>
        <a:bodyPr/>
        <a:lstStyle/>
        <a:p>
          <a:endParaRPr lang="en-US"/>
        </a:p>
      </dgm:t>
    </dgm:pt>
    <dgm:pt modelId="{AD2B36DE-35AB-4619-AB7F-3EF09F6091B3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/>
            <a:t>December 2016  -  Newest Regulations in effect</a:t>
          </a:r>
        </a:p>
      </dgm:t>
    </dgm:pt>
    <dgm:pt modelId="{F429D07C-54F7-4A2D-8DBE-10A8EF8F14F7}" type="parTrans" cxnId="{9CFC5D2B-B82B-42B8-929F-D6DC2386EAD8}">
      <dgm:prSet/>
      <dgm:spPr/>
      <dgm:t>
        <a:bodyPr/>
        <a:lstStyle/>
        <a:p>
          <a:endParaRPr lang="en-US"/>
        </a:p>
      </dgm:t>
    </dgm:pt>
    <dgm:pt modelId="{10110757-16ED-407F-997E-79D6E8F667E4}" type="sibTrans" cxnId="{9CFC5D2B-B82B-42B8-929F-D6DC2386EAD8}">
      <dgm:prSet/>
      <dgm:spPr/>
      <dgm:t>
        <a:bodyPr/>
        <a:lstStyle/>
        <a:p>
          <a:endParaRPr lang="en-US"/>
        </a:p>
      </dgm:t>
    </dgm:pt>
    <dgm:pt modelId="{81ECB8DA-C5F3-4729-AAD0-D4FEC1C24C4D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/>
            <a:t>July 2019 - partial “Implementation” – 443 to 446</a:t>
          </a:r>
        </a:p>
      </dgm:t>
    </dgm:pt>
    <dgm:pt modelId="{DAB524C7-967C-4DCE-92CC-2DA8243694E5}" type="parTrans" cxnId="{066A4FFE-FEA5-4D16-BF85-0E8B98B18817}">
      <dgm:prSet/>
      <dgm:spPr/>
      <dgm:t>
        <a:bodyPr/>
        <a:lstStyle/>
        <a:p>
          <a:endParaRPr lang="en-US"/>
        </a:p>
      </dgm:t>
    </dgm:pt>
    <dgm:pt modelId="{150D71AC-C868-45F9-ABA5-B035B31936A6}" type="sibTrans" cxnId="{066A4FFE-FEA5-4D16-BF85-0E8B98B18817}">
      <dgm:prSet/>
      <dgm:spPr/>
      <dgm:t>
        <a:bodyPr/>
        <a:lstStyle/>
        <a:p>
          <a:endParaRPr lang="en-US"/>
        </a:p>
      </dgm:t>
    </dgm:pt>
    <dgm:pt modelId="{E869ADF9-3481-4F9E-ACB9-C966F4758668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solidFill>
          <a:srgbClr val="D91927"/>
        </a:solidFill>
      </dgm:spPr>
      <dgm:t>
        <a:bodyPr/>
        <a:lstStyle/>
        <a:p>
          <a:r>
            <a:rPr lang="en-US" sz="1600" dirty="0"/>
            <a:t>August 2023 - “Implementation” discussion at TTPCC level – 447  Access Roads</a:t>
          </a:r>
        </a:p>
      </dgm:t>
    </dgm:pt>
    <dgm:pt modelId="{039CB578-4228-4B39-BBCE-19DAF2CBC0C1}" type="parTrans" cxnId="{A8461BE2-D48F-495D-8681-4FAA839E0C01}">
      <dgm:prSet/>
      <dgm:spPr/>
      <dgm:t>
        <a:bodyPr/>
        <a:lstStyle/>
        <a:p>
          <a:endParaRPr lang="en-US"/>
        </a:p>
      </dgm:t>
    </dgm:pt>
    <dgm:pt modelId="{229A00D8-D6E9-462A-A8B3-40E674CE7D99}" type="sibTrans" cxnId="{A8461BE2-D48F-495D-8681-4FAA839E0C01}">
      <dgm:prSet/>
      <dgm:spPr/>
      <dgm:t>
        <a:bodyPr/>
        <a:lstStyle/>
        <a:p>
          <a:endParaRPr lang="en-US"/>
        </a:p>
      </dgm:t>
    </dgm:pt>
    <dgm:pt modelId="{E95E07E2-7FCB-4C5F-A057-D694A928E5AD}" type="pres">
      <dgm:prSet presAssocID="{022D810F-4716-4A93-9C2D-4196A916685F}" presName="Name0" presStyleCnt="0">
        <dgm:presLayoutVars>
          <dgm:dir/>
          <dgm:animLvl val="lvl"/>
          <dgm:resizeHandles val="exact"/>
        </dgm:presLayoutVars>
      </dgm:prSet>
      <dgm:spPr/>
    </dgm:pt>
    <dgm:pt modelId="{C04C8AB1-0077-4B48-8C78-D2B5F70B3BEE}" type="pres">
      <dgm:prSet presAssocID="{E869ADF9-3481-4F9E-ACB9-C966F4758668}" presName="boxAndChildren" presStyleCnt="0"/>
      <dgm:spPr/>
    </dgm:pt>
    <dgm:pt modelId="{658C610A-0489-4F13-8583-3AFC942D50B7}" type="pres">
      <dgm:prSet presAssocID="{E869ADF9-3481-4F9E-ACB9-C966F4758668}" presName="parentTextBox" presStyleLbl="node1" presStyleIdx="0" presStyleCnt="8" custScaleY="198523" custLinFactNeighborX="306"/>
      <dgm:spPr/>
    </dgm:pt>
    <dgm:pt modelId="{34BF93AA-A764-4569-B0E4-FD5BA151CA8B}" type="pres">
      <dgm:prSet presAssocID="{150D71AC-C868-45F9-ABA5-B035B31936A6}" presName="sp" presStyleCnt="0"/>
      <dgm:spPr/>
    </dgm:pt>
    <dgm:pt modelId="{03F160B8-7FD3-4E33-A1A8-93BCB66AFEEA}" type="pres">
      <dgm:prSet presAssocID="{81ECB8DA-C5F3-4729-AAD0-D4FEC1C24C4D}" presName="arrowAndChildren" presStyleCnt="0"/>
      <dgm:spPr/>
    </dgm:pt>
    <dgm:pt modelId="{32A4B167-7ED9-43B9-9330-C1C3563BA667}" type="pres">
      <dgm:prSet presAssocID="{81ECB8DA-C5F3-4729-AAD0-D4FEC1C24C4D}" presName="parentTextArrow" presStyleLbl="node1" presStyleIdx="1" presStyleCnt="8"/>
      <dgm:spPr/>
    </dgm:pt>
    <dgm:pt modelId="{0C66F5FA-9F58-40BC-9EF7-AA76780E0E34}" type="pres">
      <dgm:prSet presAssocID="{10110757-16ED-407F-997E-79D6E8F667E4}" presName="sp" presStyleCnt="0"/>
      <dgm:spPr/>
    </dgm:pt>
    <dgm:pt modelId="{38030E1A-588F-47DD-ADAD-86DB07BEEBA1}" type="pres">
      <dgm:prSet presAssocID="{AD2B36DE-35AB-4619-AB7F-3EF09F6091B3}" presName="arrowAndChildren" presStyleCnt="0"/>
      <dgm:spPr/>
    </dgm:pt>
    <dgm:pt modelId="{7D7D67CA-CF7C-49D9-9DD8-B999F205BEF8}" type="pres">
      <dgm:prSet presAssocID="{AD2B36DE-35AB-4619-AB7F-3EF09F6091B3}" presName="parentTextArrow" presStyleLbl="node1" presStyleIdx="2" presStyleCnt="8"/>
      <dgm:spPr/>
    </dgm:pt>
    <dgm:pt modelId="{CA577D00-82DD-4E39-A850-7DDC582B0E0E}" type="pres">
      <dgm:prSet presAssocID="{EE552BB7-ACF7-40D2-AFC4-33E15FD65392}" presName="sp" presStyleCnt="0"/>
      <dgm:spPr/>
    </dgm:pt>
    <dgm:pt modelId="{1135F8A2-B03A-44E5-A6D0-A2EBF84A290A}" type="pres">
      <dgm:prSet presAssocID="{8FEA5B9C-BA2C-4964-88D9-747683EC3956}" presName="arrowAndChildren" presStyleCnt="0"/>
      <dgm:spPr/>
    </dgm:pt>
    <dgm:pt modelId="{6A01C769-1A34-43D8-9FBD-F9CEC8233C94}" type="pres">
      <dgm:prSet presAssocID="{8FEA5B9C-BA2C-4964-88D9-747683EC3956}" presName="parentTextArrow" presStyleLbl="node1" presStyleIdx="3" presStyleCnt="8"/>
      <dgm:spPr/>
    </dgm:pt>
    <dgm:pt modelId="{71046978-A487-4972-A2CB-040D3905B1E3}" type="pres">
      <dgm:prSet presAssocID="{40835274-76CA-4616-8451-1427BC7455E0}" presName="sp" presStyleCnt="0"/>
      <dgm:spPr/>
    </dgm:pt>
    <dgm:pt modelId="{67DFE291-B144-4348-AB4F-3CDAF1C96847}" type="pres">
      <dgm:prSet presAssocID="{3ECBFC06-897E-47C1-AB61-64A22F2DA28B}" presName="arrowAndChildren" presStyleCnt="0"/>
      <dgm:spPr/>
    </dgm:pt>
    <dgm:pt modelId="{51763B02-9E18-499D-B11A-70FB66C0329B}" type="pres">
      <dgm:prSet presAssocID="{3ECBFC06-897E-47C1-AB61-64A22F2DA28B}" presName="parentTextArrow" presStyleLbl="node1" presStyleIdx="4" presStyleCnt="8"/>
      <dgm:spPr/>
    </dgm:pt>
    <dgm:pt modelId="{2D769810-357D-4D63-97BF-91B8DC05E3FD}" type="pres">
      <dgm:prSet presAssocID="{0E0E5B49-DD29-4A00-B762-752DE2C4EBB7}" presName="sp" presStyleCnt="0"/>
      <dgm:spPr/>
    </dgm:pt>
    <dgm:pt modelId="{C52F334D-5410-44A7-B9CB-6A21DFD03A75}" type="pres">
      <dgm:prSet presAssocID="{B73249E5-7709-445B-894A-F6C81E6C307F}" presName="arrowAndChildren" presStyleCnt="0"/>
      <dgm:spPr/>
    </dgm:pt>
    <dgm:pt modelId="{E81C57F9-53FF-41C4-ACAA-7700EFB27B70}" type="pres">
      <dgm:prSet presAssocID="{B73249E5-7709-445B-894A-F6C81E6C307F}" presName="parentTextArrow" presStyleLbl="node1" presStyleIdx="5" presStyleCnt="8"/>
      <dgm:spPr/>
    </dgm:pt>
    <dgm:pt modelId="{C02D0A35-C9D3-48C5-A4CA-3BC55EF29299}" type="pres">
      <dgm:prSet presAssocID="{520350D1-EAA5-4540-BA17-CF848F12C030}" presName="sp" presStyleCnt="0"/>
      <dgm:spPr/>
    </dgm:pt>
    <dgm:pt modelId="{ADD69982-ED2F-46AA-B555-0520434D3B3F}" type="pres">
      <dgm:prSet presAssocID="{69C979EA-CC76-4CD1-9BD9-84B2E116CDCE}" presName="arrowAndChildren" presStyleCnt="0"/>
      <dgm:spPr/>
    </dgm:pt>
    <dgm:pt modelId="{A2BBD4F5-8382-442E-8E19-F2DBE27BD33E}" type="pres">
      <dgm:prSet presAssocID="{69C979EA-CC76-4CD1-9BD9-84B2E116CDCE}" presName="parentTextArrow" presStyleLbl="node1" presStyleIdx="6" presStyleCnt="8"/>
      <dgm:spPr/>
    </dgm:pt>
    <dgm:pt modelId="{DA9D0905-4F86-4DCA-9CD0-7443C329F10B}" type="pres">
      <dgm:prSet presAssocID="{F20ED916-F17E-4B72-AD5E-1A3157B7F5C6}" presName="sp" presStyleCnt="0"/>
      <dgm:spPr/>
    </dgm:pt>
    <dgm:pt modelId="{4F9D501B-57ED-4652-A15A-725DCA9C3995}" type="pres">
      <dgm:prSet presAssocID="{50330FC8-0CC6-4D8F-AD6A-4040AE2CD631}" presName="arrowAndChildren" presStyleCnt="0"/>
      <dgm:spPr/>
    </dgm:pt>
    <dgm:pt modelId="{A372C792-F035-495F-A7DC-40D4A35D7823}" type="pres">
      <dgm:prSet presAssocID="{50330FC8-0CC6-4D8F-AD6A-4040AE2CD631}" presName="parentTextArrow" presStyleLbl="node1" presStyleIdx="7" presStyleCnt="8"/>
      <dgm:spPr/>
    </dgm:pt>
  </dgm:ptLst>
  <dgm:cxnLst>
    <dgm:cxn modelId="{0230A903-1CF8-4B95-A78D-F28960F2902C}" srcId="{022D810F-4716-4A93-9C2D-4196A916685F}" destId="{B73249E5-7709-445B-894A-F6C81E6C307F}" srcOrd="2" destOrd="0" parTransId="{7548212A-D0C5-4B1E-AAE0-A4DDE27C556E}" sibTransId="{0E0E5B49-DD29-4A00-B762-752DE2C4EBB7}"/>
    <dgm:cxn modelId="{A92A5220-5B5D-4062-81E8-03969497D53E}" type="presOf" srcId="{B73249E5-7709-445B-894A-F6C81E6C307F}" destId="{E81C57F9-53FF-41C4-ACAA-7700EFB27B70}" srcOrd="0" destOrd="0" presId="urn:microsoft.com/office/officeart/2005/8/layout/process4"/>
    <dgm:cxn modelId="{D0382122-D9B5-4E8A-8810-648B8AFB9A5D}" type="presOf" srcId="{81ECB8DA-C5F3-4729-AAD0-D4FEC1C24C4D}" destId="{32A4B167-7ED9-43B9-9330-C1C3563BA667}" srcOrd="0" destOrd="0" presId="urn:microsoft.com/office/officeart/2005/8/layout/process4"/>
    <dgm:cxn modelId="{9CFC5D2B-B82B-42B8-929F-D6DC2386EAD8}" srcId="{022D810F-4716-4A93-9C2D-4196A916685F}" destId="{AD2B36DE-35AB-4619-AB7F-3EF09F6091B3}" srcOrd="5" destOrd="0" parTransId="{F429D07C-54F7-4A2D-8DBE-10A8EF8F14F7}" sibTransId="{10110757-16ED-407F-997E-79D6E8F667E4}"/>
    <dgm:cxn modelId="{F4722341-A0C2-4932-81EC-9978D66493E5}" type="presOf" srcId="{69C979EA-CC76-4CD1-9BD9-84B2E116CDCE}" destId="{A2BBD4F5-8382-442E-8E19-F2DBE27BD33E}" srcOrd="0" destOrd="0" presId="urn:microsoft.com/office/officeart/2005/8/layout/process4"/>
    <dgm:cxn modelId="{AD49C765-98AA-461D-B9CC-66D1F689CCBA}" type="presOf" srcId="{8FEA5B9C-BA2C-4964-88D9-747683EC3956}" destId="{6A01C769-1A34-43D8-9FBD-F9CEC8233C94}" srcOrd="0" destOrd="0" presId="urn:microsoft.com/office/officeart/2005/8/layout/process4"/>
    <dgm:cxn modelId="{F1173F68-A4D7-4A4E-AC6B-EAF891E0818A}" srcId="{022D810F-4716-4A93-9C2D-4196A916685F}" destId="{3ECBFC06-897E-47C1-AB61-64A22F2DA28B}" srcOrd="3" destOrd="0" parTransId="{CC0EDE08-93CA-49A4-ADD9-CCF569428D9F}" sibTransId="{40835274-76CA-4616-8451-1427BC7455E0}"/>
    <dgm:cxn modelId="{E4568E9A-3A59-42C2-9A2B-A4EF0D40D498}" type="presOf" srcId="{022D810F-4716-4A93-9C2D-4196A916685F}" destId="{E95E07E2-7FCB-4C5F-A057-D694A928E5AD}" srcOrd="0" destOrd="0" presId="urn:microsoft.com/office/officeart/2005/8/layout/process4"/>
    <dgm:cxn modelId="{C38D8AC8-B6D4-4105-8E4D-97BFA726C03C}" srcId="{022D810F-4716-4A93-9C2D-4196A916685F}" destId="{50330FC8-0CC6-4D8F-AD6A-4040AE2CD631}" srcOrd="0" destOrd="0" parTransId="{F13B8D42-729D-402E-B9A8-2211B0C94A53}" sibTransId="{F20ED916-F17E-4B72-AD5E-1A3157B7F5C6}"/>
    <dgm:cxn modelId="{9BA3A2C8-A1D2-4BE2-8417-BAF5CCF6CD95}" type="presOf" srcId="{3ECBFC06-897E-47C1-AB61-64A22F2DA28B}" destId="{51763B02-9E18-499D-B11A-70FB66C0329B}" srcOrd="0" destOrd="0" presId="urn:microsoft.com/office/officeart/2005/8/layout/process4"/>
    <dgm:cxn modelId="{A8461BE2-D48F-495D-8681-4FAA839E0C01}" srcId="{022D810F-4716-4A93-9C2D-4196A916685F}" destId="{E869ADF9-3481-4F9E-ACB9-C966F4758668}" srcOrd="7" destOrd="0" parTransId="{039CB578-4228-4B39-BBCE-19DAF2CBC0C1}" sibTransId="{229A00D8-D6E9-462A-A8B3-40E674CE7D99}"/>
    <dgm:cxn modelId="{56BE75E3-1C9C-4510-9D7F-0E1275E9860B}" srcId="{022D810F-4716-4A93-9C2D-4196A916685F}" destId="{8FEA5B9C-BA2C-4964-88D9-747683EC3956}" srcOrd="4" destOrd="0" parTransId="{E8B50C1B-BC18-447C-AACB-048A3F1B8695}" sibTransId="{EE552BB7-ACF7-40D2-AFC4-33E15FD65392}"/>
    <dgm:cxn modelId="{FB4515E6-6A3A-469A-84BE-4749FB6D6B15}" type="presOf" srcId="{50330FC8-0CC6-4D8F-AD6A-4040AE2CD631}" destId="{A372C792-F035-495F-A7DC-40D4A35D7823}" srcOrd="0" destOrd="0" presId="urn:microsoft.com/office/officeart/2005/8/layout/process4"/>
    <dgm:cxn modelId="{74A83AED-F9F6-4DE6-A509-C1B5671B71A2}" type="presOf" srcId="{AD2B36DE-35AB-4619-AB7F-3EF09F6091B3}" destId="{7D7D67CA-CF7C-49D9-9DD8-B999F205BEF8}" srcOrd="0" destOrd="0" presId="urn:microsoft.com/office/officeart/2005/8/layout/process4"/>
    <dgm:cxn modelId="{F476A2F1-4A69-4B04-A895-1CEED956525F}" type="presOf" srcId="{E869ADF9-3481-4F9E-ACB9-C966F4758668}" destId="{658C610A-0489-4F13-8583-3AFC942D50B7}" srcOrd="0" destOrd="0" presId="urn:microsoft.com/office/officeart/2005/8/layout/process4"/>
    <dgm:cxn modelId="{BF23E2F6-6175-43AC-BCF6-472043DDB311}" srcId="{022D810F-4716-4A93-9C2D-4196A916685F}" destId="{69C979EA-CC76-4CD1-9BD9-84B2E116CDCE}" srcOrd="1" destOrd="0" parTransId="{988D6A6F-B2AB-499F-BC96-ACA851F85D4E}" sibTransId="{520350D1-EAA5-4540-BA17-CF848F12C030}"/>
    <dgm:cxn modelId="{066A4FFE-FEA5-4D16-BF85-0E8B98B18817}" srcId="{022D810F-4716-4A93-9C2D-4196A916685F}" destId="{81ECB8DA-C5F3-4729-AAD0-D4FEC1C24C4D}" srcOrd="6" destOrd="0" parTransId="{DAB524C7-967C-4DCE-92CC-2DA8243694E5}" sibTransId="{150D71AC-C868-45F9-ABA5-B035B31936A6}"/>
    <dgm:cxn modelId="{9114CE99-BCA5-4433-B9C6-626473B9756E}" type="presParOf" srcId="{E95E07E2-7FCB-4C5F-A057-D694A928E5AD}" destId="{C04C8AB1-0077-4B48-8C78-D2B5F70B3BEE}" srcOrd="0" destOrd="0" presId="urn:microsoft.com/office/officeart/2005/8/layout/process4"/>
    <dgm:cxn modelId="{4D2983DE-7D06-4309-942B-7784A57E0A1C}" type="presParOf" srcId="{C04C8AB1-0077-4B48-8C78-D2B5F70B3BEE}" destId="{658C610A-0489-4F13-8583-3AFC942D50B7}" srcOrd="0" destOrd="0" presId="urn:microsoft.com/office/officeart/2005/8/layout/process4"/>
    <dgm:cxn modelId="{33DC9841-DA8F-49BD-9757-6512D047494A}" type="presParOf" srcId="{E95E07E2-7FCB-4C5F-A057-D694A928E5AD}" destId="{34BF93AA-A764-4569-B0E4-FD5BA151CA8B}" srcOrd="1" destOrd="0" presId="urn:microsoft.com/office/officeart/2005/8/layout/process4"/>
    <dgm:cxn modelId="{53EEA013-BC0B-4A47-A314-B2102E869B22}" type="presParOf" srcId="{E95E07E2-7FCB-4C5F-A057-D694A928E5AD}" destId="{03F160B8-7FD3-4E33-A1A8-93BCB66AFEEA}" srcOrd="2" destOrd="0" presId="urn:microsoft.com/office/officeart/2005/8/layout/process4"/>
    <dgm:cxn modelId="{06BAAF3A-FFC5-4253-BA89-46E096915D43}" type="presParOf" srcId="{03F160B8-7FD3-4E33-A1A8-93BCB66AFEEA}" destId="{32A4B167-7ED9-43B9-9330-C1C3563BA667}" srcOrd="0" destOrd="0" presId="urn:microsoft.com/office/officeart/2005/8/layout/process4"/>
    <dgm:cxn modelId="{3FE330BE-767D-46AF-9199-CE56EBEDE4C8}" type="presParOf" srcId="{E95E07E2-7FCB-4C5F-A057-D694A928E5AD}" destId="{0C66F5FA-9F58-40BC-9EF7-AA76780E0E34}" srcOrd="3" destOrd="0" presId="urn:microsoft.com/office/officeart/2005/8/layout/process4"/>
    <dgm:cxn modelId="{A2E9CEF4-9850-4B6A-BCEE-2C3FF9C9A750}" type="presParOf" srcId="{E95E07E2-7FCB-4C5F-A057-D694A928E5AD}" destId="{38030E1A-588F-47DD-ADAD-86DB07BEEBA1}" srcOrd="4" destOrd="0" presId="urn:microsoft.com/office/officeart/2005/8/layout/process4"/>
    <dgm:cxn modelId="{54264FD9-FD78-4B0B-97C2-0ED2B0F1209B}" type="presParOf" srcId="{38030E1A-588F-47DD-ADAD-86DB07BEEBA1}" destId="{7D7D67CA-CF7C-49D9-9DD8-B999F205BEF8}" srcOrd="0" destOrd="0" presId="urn:microsoft.com/office/officeart/2005/8/layout/process4"/>
    <dgm:cxn modelId="{567012B2-DE85-4144-91D4-85BBFE2B5FB2}" type="presParOf" srcId="{E95E07E2-7FCB-4C5F-A057-D694A928E5AD}" destId="{CA577D00-82DD-4E39-A850-7DDC582B0E0E}" srcOrd="5" destOrd="0" presId="urn:microsoft.com/office/officeart/2005/8/layout/process4"/>
    <dgm:cxn modelId="{E67989EB-42AD-4410-B5AD-E513BBDACA40}" type="presParOf" srcId="{E95E07E2-7FCB-4C5F-A057-D694A928E5AD}" destId="{1135F8A2-B03A-44E5-A6D0-A2EBF84A290A}" srcOrd="6" destOrd="0" presId="urn:microsoft.com/office/officeart/2005/8/layout/process4"/>
    <dgm:cxn modelId="{66432566-E10C-468C-B4E6-16B87AFB3777}" type="presParOf" srcId="{1135F8A2-B03A-44E5-A6D0-A2EBF84A290A}" destId="{6A01C769-1A34-43D8-9FBD-F9CEC8233C94}" srcOrd="0" destOrd="0" presId="urn:microsoft.com/office/officeart/2005/8/layout/process4"/>
    <dgm:cxn modelId="{A743C9A3-F96E-48F3-B1C5-0E43D3A0FC3B}" type="presParOf" srcId="{E95E07E2-7FCB-4C5F-A057-D694A928E5AD}" destId="{71046978-A487-4972-A2CB-040D3905B1E3}" srcOrd="7" destOrd="0" presId="urn:microsoft.com/office/officeart/2005/8/layout/process4"/>
    <dgm:cxn modelId="{E5DA9BDF-B7E8-4641-9BB0-74FB7FC3D856}" type="presParOf" srcId="{E95E07E2-7FCB-4C5F-A057-D694A928E5AD}" destId="{67DFE291-B144-4348-AB4F-3CDAF1C96847}" srcOrd="8" destOrd="0" presId="urn:microsoft.com/office/officeart/2005/8/layout/process4"/>
    <dgm:cxn modelId="{82C6FA0D-1B39-4921-B0F3-AC9FD514665D}" type="presParOf" srcId="{67DFE291-B144-4348-AB4F-3CDAF1C96847}" destId="{51763B02-9E18-499D-B11A-70FB66C0329B}" srcOrd="0" destOrd="0" presId="urn:microsoft.com/office/officeart/2005/8/layout/process4"/>
    <dgm:cxn modelId="{0AB5614C-85BB-48B7-A224-46465953D14E}" type="presParOf" srcId="{E95E07E2-7FCB-4C5F-A057-D694A928E5AD}" destId="{2D769810-357D-4D63-97BF-91B8DC05E3FD}" srcOrd="9" destOrd="0" presId="urn:microsoft.com/office/officeart/2005/8/layout/process4"/>
    <dgm:cxn modelId="{A87D9C26-FBAB-4DAA-A893-7B452054C443}" type="presParOf" srcId="{E95E07E2-7FCB-4C5F-A057-D694A928E5AD}" destId="{C52F334D-5410-44A7-B9CB-6A21DFD03A75}" srcOrd="10" destOrd="0" presId="urn:microsoft.com/office/officeart/2005/8/layout/process4"/>
    <dgm:cxn modelId="{43172BE8-10DE-4A59-8C71-31041BA85F80}" type="presParOf" srcId="{C52F334D-5410-44A7-B9CB-6A21DFD03A75}" destId="{E81C57F9-53FF-41C4-ACAA-7700EFB27B70}" srcOrd="0" destOrd="0" presId="urn:microsoft.com/office/officeart/2005/8/layout/process4"/>
    <dgm:cxn modelId="{A89E08A8-3570-4754-AB0A-B276409EAACE}" type="presParOf" srcId="{E95E07E2-7FCB-4C5F-A057-D694A928E5AD}" destId="{C02D0A35-C9D3-48C5-A4CA-3BC55EF29299}" srcOrd="11" destOrd="0" presId="urn:microsoft.com/office/officeart/2005/8/layout/process4"/>
    <dgm:cxn modelId="{4D511930-DBED-438B-8EAC-3FC97831FDB3}" type="presParOf" srcId="{E95E07E2-7FCB-4C5F-A057-D694A928E5AD}" destId="{ADD69982-ED2F-46AA-B555-0520434D3B3F}" srcOrd="12" destOrd="0" presId="urn:microsoft.com/office/officeart/2005/8/layout/process4"/>
    <dgm:cxn modelId="{7705F4F4-C938-42A7-8E50-22539C399310}" type="presParOf" srcId="{ADD69982-ED2F-46AA-B555-0520434D3B3F}" destId="{A2BBD4F5-8382-442E-8E19-F2DBE27BD33E}" srcOrd="0" destOrd="0" presId="urn:microsoft.com/office/officeart/2005/8/layout/process4"/>
    <dgm:cxn modelId="{095CD88C-FA92-46AB-8CFC-DBDC087CCD70}" type="presParOf" srcId="{E95E07E2-7FCB-4C5F-A057-D694A928E5AD}" destId="{DA9D0905-4F86-4DCA-9CD0-7443C329F10B}" srcOrd="13" destOrd="0" presId="urn:microsoft.com/office/officeart/2005/8/layout/process4"/>
    <dgm:cxn modelId="{4BE57399-05B6-4A9D-A9AB-A32D8F33E4D8}" type="presParOf" srcId="{E95E07E2-7FCB-4C5F-A057-D694A928E5AD}" destId="{4F9D501B-57ED-4652-A15A-725DCA9C3995}" srcOrd="14" destOrd="0" presId="urn:microsoft.com/office/officeart/2005/8/layout/process4"/>
    <dgm:cxn modelId="{4282047B-CA5F-480B-A9FD-99CE696303C4}" type="presParOf" srcId="{4F9D501B-57ED-4652-A15A-725DCA9C3995}" destId="{A372C792-F035-495F-A7DC-40D4A35D782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C610A-0489-4F13-8583-3AFC942D50B7}">
      <dsp:nvSpPr>
        <dsp:cNvPr id="0" name=""/>
        <dsp:cNvSpPr/>
      </dsp:nvSpPr>
      <dsp:spPr>
        <a:xfrm>
          <a:off x="0" y="4299133"/>
          <a:ext cx="6016599" cy="799986"/>
        </a:xfrm>
        <a:prstGeom prst="rect">
          <a:avLst/>
        </a:prstGeom>
        <a:solidFill>
          <a:srgbClr val="D91927"/>
        </a:solidFill>
        <a:ln w="44450" cap="flat" cmpd="sng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August 2023 - “Implementation” discussion at TTPCC level – 447  Access Roads</a:t>
          </a:r>
        </a:p>
      </dsp:txBody>
      <dsp:txXfrm>
        <a:off x="0" y="4299133"/>
        <a:ext cx="6016599" cy="799986"/>
      </dsp:txXfrm>
    </dsp:sp>
    <dsp:sp modelId="{32A4B167-7ED9-43B9-9330-C1C3563BA667}">
      <dsp:nvSpPr>
        <dsp:cNvPr id="0" name=""/>
        <dsp:cNvSpPr/>
      </dsp:nvSpPr>
      <dsp:spPr>
        <a:xfrm rot="10800000">
          <a:off x="0" y="3685411"/>
          <a:ext cx="6016599" cy="619766"/>
        </a:xfrm>
        <a:prstGeom prst="upArrowCallout">
          <a:avLst/>
        </a:prstGeom>
        <a:solidFill>
          <a:schemeClr val="accent6"/>
        </a:solidFill>
        <a:ln w="44450" cap="flat" cmpd="sng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July 2019 - partial “Implementation” – 443 to 446</a:t>
          </a:r>
        </a:p>
      </dsp:txBody>
      <dsp:txXfrm rot="10800000">
        <a:off x="0" y="3685411"/>
        <a:ext cx="6016599" cy="402705"/>
      </dsp:txXfrm>
    </dsp:sp>
    <dsp:sp modelId="{7D7D67CA-CF7C-49D9-9DD8-B999F205BEF8}">
      <dsp:nvSpPr>
        <dsp:cNvPr id="0" name=""/>
        <dsp:cNvSpPr/>
      </dsp:nvSpPr>
      <dsp:spPr>
        <a:xfrm rot="10800000">
          <a:off x="0" y="3071689"/>
          <a:ext cx="6016599" cy="619766"/>
        </a:xfrm>
        <a:prstGeom prst="upArrowCallout">
          <a:avLst/>
        </a:prstGeom>
        <a:solidFill>
          <a:schemeClr val="accent6"/>
        </a:solidFill>
        <a:ln w="44450" cap="flat" cmpd="sng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December 2016  -  Newest Regulations in effect</a:t>
          </a:r>
        </a:p>
      </dsp:txBody>
      <dsp:txXfrm rot="10800000">
        <a:off x="0" y="3071689"/>
        <a:ext cx="6016599" cy="402705"/>
      </dsp:txXfrm>
    </dsp:sp>
    <dsp:sp modelId="{6A01C769-1A34-43D8-9FBD-F9CEC8233C94}">
      <dsp:nvSpPr>
        <dsp:cNvPr id="0" name=""/>
        <dsp:cNvSpPr/>
      </dsp:nvSpPr>
      <dsp:spPr>
        <a:xfrm rot="10800000">
          <a:off x="0" y="2457967"/>
          <a:ext cx="6016599" cy="619766"/>
        </a:xfrm>
        <a:prstGeom prst="upArrowCallout">
          <a:avLst/>
        </a:prstGeom>
        <a:solidFill>
          <a:schemeClr val="accent6"/>
        </a:solidFill>
        <a:ln w="44450" cap="flat" cmpd="sng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October 2007  -  RIFDS available on the Internet</a:t>
          </a:r>
        </a:p>
      </dsp:txBody>
      <dsp:txXfrm rot="10800000">
        <a:off x="0" y="2457967"/>
        <a:ext cx="6016599" cy="402705"/>
      </dsp:txXfrm>
    </dsp:sp>
    <dsp:sp modelId="{51763B02-9E18-499D-B11A-70FB66C0329B}">
      <dsp:nvSpPr>
        <dsp:cNvPr id="0" name=""/>
        <dsp:cNvSpPr/>
      </dsp:nvSpPr>
      <dsp:spPr>
        <a:xfrm rot="10800000">
          <a:off x="0" y="1844245"/>
          <a:ext cx="6016599" cy="619766"/>
        </a:xfrm>
        <a:prstGeom prst="upArrowCallout">
          <a:avLst/>
        </a:prstGeom>
        <a:solidFill>
          <a:schemeClr val="accent6"/>
        </a:solidFill>
        <a:ln w="44450" cap="flat" cmpd="sng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February 2005 - RIFDS (</a:t>
          </a:r>
          <a:r>
            <a:rPr lang="en-US" sz="1600" i="1" kern="1200" dirty="0"/>
            <a:t>MR2</a:t>
          </a:r>
          <a:r>
            <a:rPr lang="en-US" sz="1600" kern="1200" dirty="0"/>
            <a:t>),   April 2005 – RIFDS (MR3)</a:t>
          </a:r>
        </a:p>
      </dsp:txBody>
      <dsp:txXfrm rot="10800000">
        <a:off x="0" y="1844245"/>
        <a:ext cx="6016599" cy="402705"/>
      </dsp:txXfrm>
    </dsp:sp>
    <dsp:sp modelId="{E81C57F9-53FF-41C4-ACAA-7700EFB27B70}">
      <dsp:nvSpPr>
        <dsp:cNvPr id="0" name=""/>
        <dsp:cNvSpPr/>
      </dsp:nvSpPr>
      <dsp:spPr>
        <a:xfrm rot="10800000">
          <a:off x="0" y="1230523"/>
          <a:ext cx="6016599" cy="619766"/>
        </a:xfrm>
        <a:prstGeom prst="upArrowCallout">
          <a:avLst/>
        </a:prstGeom>
        <a:solidFill>
          <a:schemeClr val="accent6"/>
        </a:solidFill>
        <a:ln w="44450" cap="flat" cmpd="sng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November 2004  -  then  “</a:t>
          </a:r>
          <a:r>
            <a:rPr lang="en-US" sz="1800" i="1" kern="1200" dirty="0"/>
            <a:t>New Rule</a:t>
          </a:r>
          <a:r>
            <a:rPr lang="en-US" sz="1800" kern="1200" dirty="0"/>
            <a:t>”  in effect</a:t>
          </a:r>
        </a:p>
      </dsp:txBody>
      <dsp:txXfrm rot="10800000">
        <a:off x="0" y="1230523"/>
        <a:ext cx="6016599" cy="402705"/>
      </dsp:txXfrm>
    </dsp:sp>
    <dsp:sp modelId="{A2BBD4F5-8382-442E-8E19-F2DBE27BD33E}">
      <dsp:nvSpPr>
        <dsp:cNvPr id="0" name=""/>
        <dsp:cNvSpPr/>
      </dsp:nvSpPr>
      <dsp:spPr>
        <a:xfrm rot="10800000">
          <a:off x="0" y="616801"/>
          <a:ext cx="6016599" cy="619766"/>
        </a:xfrm>
        <a:prstGeom prst="upArrowCallout">
          <a:avLst/>
        </a:prstGeom>
        <a:solidFill>
          <a:schemeClr val="accent6"/>
        </a:solidFill>
        <a:ln w="44450" cap="flat" cmpd="sng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March 2004  -  Initiate RIFDS </a:t>
          </a:r>
          <a:r>
            <a:rPr lang="en-US" sz="1400" kern="1200" dirty="0"/>
            <a:t>(</a:t>
          </a:r>
          <a:r>
            <a:rPr lang="en-US" sz="1400" i="1" kern="1200" dirty="0"/>
            <a:t>Maintenance Release 1 - MR1</a:t>
          </a:r>
          <a:r>
            <a:rPr lang="en-US" sz="1400" kern="1200" dirty="0"/>
            <a:t>)</a:t>
          </a:r>
        </a:p>
      </dsp:txBody>
      <dsp:txXfrm rot="10800000">
        <a:off x="0" y="616801"/>
        <a:ext cx="6016599" cy="402705"/>
      </dsp:txXfrm>
    </dsp:sp>
    <dsp:sp modelId="{A372C792-F035-495F-A7DC-40D4A35D7823}">
      <dsp:nvSpPr>
        <dsp:cNvPr id="0" name=""/>
        <dsp:cNvSpPr/>
      </dsp:nvSpPr>
      <dsp:spPr>
        <a:xfrm rot="10800000">
          <a:off x="0" y="3079"/>
          <a:ext cx="6016599" cy="619766"/>
        </a:xfrm>
        <a:prstGeom prst="upArrowCallout">
          <a:avLst/>
        </a:prstGeom>
        <a:solidFill>
          <a:schemeClr val="accent6"/>
        </a:solidFill>
        <a:ln w="44450" cap="flat" cmpd="sng" algn="ctr">
          <a:solidFill>
            <a:schemeClr val="lt1"/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1980’s thru 1990’s  -  Paper  “</a:t>
          </a:r>
          <a:r>
            <a:rPr lang="en-US" sz="1800" i="1" kern="1200" dirty="0"/>
            <a:t>5704</a:t>
          </a:r>
          <a:r>
            <a:rPr lang="en-US" sz="1800" kern="1200" dirty="0"/>
            <a:t>”  Forms</a:t>
          </a:r>
        </a:p>
      </dsp:txBody>
      <dsp:txXfrm rot="10800000">
        <a:off x="0" y="3079"/>
        <a:ext cx="6016599" cy="402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980"/>
          </a:xfrm>
          <a:prstGeom prst="rect">
            <a:avLst/>
          </a:prstGeom>
        </p:spPr>
        <p:txBody>
          <a:bodyPr vert="horz" lIns="92640" tIns="46320" rIns="92640" bIns="46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4980"/>
          </a:xfrm>
          <a:prstGeom prst="rect">
            <a:avLst/>
          </a:prstGeom>
        </p:spPr>
        <p:txBody>
          <a:bodyPr vert="horz" lIns="92640" tIns="46320" rIns="92640" bIns="46320" rtlCol="0"/>
          <a:lstStyle>
            <a:lvl1pPr algn="r">
              <a:defRPr sz="1200"/>
            </a:lvl1pPr>
          </a:lstStyle>
          <a:p>
            <a:fld id="{E5544B4C-B57D-4708-96CF-AB51E9336A0B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4"/>
            <a:ext cx="3037840" cy="464980"/>
          </a:xfrm>
          <a:prstGeom prst="rect">
            <a:avLst/>
          </a:prstGeom>
        </p:spPr>
        <p:txBody>
          <a:bodyPr vert="horz" lIns="92640" tIns="46320" rIns="92640" bIns="46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4"/>
            <a:ext cx="3037840" cy="464980"/>
          </a:xfrm>
          <a:prstGeom prst="rect">
            <a:avLst/>
          </a:prstGeom>
        </p:spPr>
        <p:txBody>
          <a:bodyPr vert="horz" lIns="92640" tIns="46320" rIns="92640" bIns="46320" rtlCol="0" anchor="b"/>
          <a:lstStyle>
            <a:lvl1pPr algn="r">
              <a:defRPr sz="1200"/>
            </a:lvl1pPr>
          </a:lstStyle>
          <a:p>
            <a:fld id="{11D05347-F747-4B90-817C-CA4FB69B2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69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640" tIns="46320" rIns="92640" bIns="46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640" tIns="46320" rIns="92640" bIns="46320" rtlCol="0"/>
          <a:lstStyle>
            <a:lvl1pPr algn="r">
              <a:defRPr sz="1200"/>
            </a:lvl1pPr>
          </a:lstStyle>
          <a:p>
            <a:fld id="{998BF19D-35F8-4792-961A-49DAAF3AE341}" type="datetimeFigureOut">
              <a:rPr lang="en-US" smtClean="0"/>
              <a:pPr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0" tIns="46320" rIns="92640" bIns="463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640" tIns="46320" rIns="92640" bIns="463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640" tIns="46320" rIns="92640" bIns="46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640" tIns="46320" rIns="92640" bIns="46320" rtlCol="0" anchor="b"/>
          <a:lstStyle>
            <a:lvl1pPr algn="r">
              <a:defRPr sz="1200"/>
            </a:lvl1pPr>
          </a:lstStyle>
          <a:p>
            <a:fld id="{5B64DCFE-9E0B-4280-8E4A-C6537BE430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82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92F4-B744-4A7F-8451-CD593BAD6692}" type="datetime1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F6B0-8E6E-4904-8C1E-82844416F70E}" type="datetime1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359-86B4-46A1-8D7B-9611272CB377}" type="datetime1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1A49-A1A6-4FE1-A6A5-04659D1A8B18}" type="datetime1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2F26-8449-463E-A67C-0CCB4AA0E486}" type="datetime1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C147-CFCB-47B2-BF4B-17FA4D827852}" type="datetime1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3FC3-FB07-4E6E-8DA7-118A5DE644F0}" type="datetime1">
              <a:rPr lang="en-US" smtClean="0"/>
              <a:pPr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7E75-882E-49BD-A9FF-A690FBEC6DF2}" type="datetime1">
              <a:rPr lang="en-US" smtClean="0"/>
              <a:pPr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97830-1164-43A9-AE53-EEC9F31AA4FB}" type="datetime1">
              <a:rPr lang="en-US" smtClean="0"/>
              <a:pPr/>
              <a:t>8/15/2023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3CF0-4BF0-4C92-8010-35A37C64A957}" type="datetime1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C679-8F96-408C-BC0B-B870A98374A3}" type="datetime1">
              <a:rPr lang="en-US" smtClean="0"/>
              <a:pPr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CAB07DC-8538-41B3-9FC8-D084D063FC21}" type="datetime1">
              <a:rPr lang="en-US" smtClean="0"/>
              <a:pPr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RIFDS Training Module - Tribal Access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84247F5-361B-4355-BEAF-B18B2B9B0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ims.bia.gov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eQIP_Personnel%20Security%20application%20form_FY2019_11-08-2018_Transportation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RMS_Helpdesk@ios.doi.gov" TargetMode="External"/><Relationship Id="rId4" Type="http://schemas.openxmlformats.org/officeDocument/2006/relationships/hyperlink" Target="https://www.doi.gov/doitalent/training-downloa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hyperlink" Target="https://itims.bia.gov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erva.chavez@bia.gov" TargetMode="External"/><Relationship Id="rId5" Type="http://schemas.openxmlformats.org/officeDocument/2006/relationships/hyperlink" Target="mailto:sheldon.kipp@bia.gov" TargetMode="External"/><Relationship Id="rId4" Type="http://schemas.openxmlformats.org/officeDocument/2006/relationships/hyperlink" Target="Tribal%20RIFDS%20Access%20request%20form__03-23-2017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Bridge%20numbering.pdf" TargetMode="External"/><Relationship Id="rId4" Type="http://schemas.openxmlformats.org/officeDocument/2006/relationships/hyperlink" Target="FINAL%20PUBLISHED%20RULE%20-%2025%20CFR%20PART%20170%20-%20Nov%207%202016%20Bookmarked.pdf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hyperlink" Target="mailto:aldon.francisco@bia.go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ristopher.becenti@bia.gov" TargetMode="External"/><Relationship Id="rId5" Type="http://schemas.openxmlformats.org/officeDocument/2006/relationships/hyperlink" Target="mailto:danielle.pablito@bia.gov" TargetMode="External"/><Relationship Id="rId4" Type="http://schemas.openxmlformats.org/officeDocument/2006/relationships/hyperlink" Target="mailto:riley.green@bia.go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emf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656" y="5507854"/>
            <a:ext cx="946736" cy="94673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1971" y="353468"/>
            <a:ext cx="10972800" cy="2616413"/>
          </a:xfrm>
          <a:ln>
            <a:noFill/>
          </a:ln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cap="none" dirty="0">
                <a:solidFill>
                  <a:srgbClr val="002060"/>
                </a:solidFill>
              </a:rPr>
              <a:t>Road  Inventory  Field  Data  System (RIFDS)</a:t>
            </a:r>
            <a:br>
              <a:rPr lang="en-US" sz="3200" cap="none" dirty="0">
                <a:solidFill>
                  <a:srgbClr val="002060"/>
                </a:solidFill>
              </a:rPr>
            </a:br>
            <a:r>
              <a:rPr lang="en-US" sz="3200" cap="none" dirty="0">
                <a:solidFill>
                  <a:srgbClr val="002060"/>
                </a:solidFill>
              </a:rPr>
              <a:t> </a:t>
            </a:r>
            <a:br>
              <a:rPr lang="en-US" sz="3200" cap="none" dirty="0">
                <a:solidFill>
                  <a:srgbClr val="002060"/>
                </a:solidFill>
              </a:rPr>
            </a:br>
            <a:r>
              <a:rPr lang="en-US" sz="3200" b="1" cap="none" dirty="0">
                <a:solidFill>
                  <a:srgbClr val="002060"/>
                </a:solidFill>
              </a:rPr>
              <a:t>Tribal/Contractor  Access  Training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3122892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spcBef>
                <a:spcPct val="0"/>
              </a:spcBef>
            </a:pPr>
            <a:r>
              <a:rPr lang="en-US" sz="2400" b="1" dirty="0">
                <a:ln w="6350">
                  <a:noFill/>
                </a:ln>
                <a:solidFill>
                  <a:srgbClr val="002060"/>
                </a:solidFill>
                <a:latin typeface="+mj-lt"/>
                <a:ea typeface="+mj-ea"/>
                <a:cs typeface="+mj-cs"/>
              </a:rPr>
              <a:t>Bureau of Indian Affairs – Office of Indian Services</a:t>
            </a:r>
          </a:p>
          <a:p>
            <a:pPr>
              <a:spcBef>
                <a:spcPct val="0"/>
              </a:spcBef>
            </a:pPr>
            <a:r>
              <a:rPr lang="en-US" sz="2400" b="1" dirty="0">
                <a:ln w="6350">
                  <a:noFill/>
                </a:ln>
                <a:solidFill>
                  <a:srgbClr val="002060"/>
                </a:solidFill>
                <a:latin typeface="+mj-lt"/>
                <a:ea typeface="+mj-ea"/>
                <a:cs typeface="+mj-cs"/>
              </a:rPr>
              <a:t>Division  of  Transportation (BIADOT)</a:t>
            </a:r>
          </a:p>
          <a:p>
            <a:pPr>
              <a:spcBef>
                <a:spcPct val="0"/>
              </a:spcBef>
            </a:pPr>
            <a:endParaRPr lang="en-US" sz="2400" b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b="1" dirty="0">
                <a:ln w="6350">
                  <a:noFill/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August 15 – August 17, 2023</a:t>
            </a:r>
          </a:p>
          <a:p>
            <a:pPr>
              <a:spcBef>
                <a:spcPct val="0"/>
              </a:spcBef>
            </a:pPr>
            <a:r>
              <a:rPr lang="en-US" b="1" dirty="0">
                <a:ln w="6350">
                  <a:noFill/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National Indian Program Training Center (NITPC)</a:t>
            </a:r>
          </a:p>
          <a:p>
            <a:pPr>
              <a:spcBef>
                <a:spcPct val="0"/>
              </a:spcBef>
            </a:pPr>
            <a:r>
              <a:rPr lang="en-US" b="1" dirty="0">
                <a:ln w="6350">
                  <a:noFill/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Albuquerque, NM</a:t>
            </a:r>
          </a:p>
          <a:p>
            <a:pPr>
              <a:spcBef>
                <a:spcPct val="0"/>
              </a:spcBef>
            </a:pPr>
            <a:endParaRPr lang="en-US" sz="2000" b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37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7091" y="323923"/>
            <a:ext cx="11693236" cy="107721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3200" b="1" dirty="0">
                <a:ln w="6350">
                  <a:noFill/>
                </a:ln>
                <a:solidFill>
                  <a:srgbClr val="002060"/>
                </a:solidFill>
                <a:latin typeface="+mj-lt"/>
                <a:ea typeface="+mj-ea"/>
                <a:cs typeface="+mj-cs"/>
              </a:rPr>
              <a:t>Ways  that  RIFDS  Improved  the  Road  Inventory  Process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1321654" y="1882588"/>
            <a:ext cx="68695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2400" b="1" kern="0" dirty="0">
                <a:solidFill>
                  <a:schemeClr val="tx2">
                    <a:lumMod val="75000"/>
                  </a:schemeClr>
                </a:solidFill>
              </a:rPr>
              <a:t>Improves transparency at all levels.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2400" b="1" kern="0" dirty="0">
                <a:solidFill>
                  <a:schemeClr val="tx2">
                    <a:lumMod val="75000"/>
                  </a:schemeClr>
                </a:solidFill>
              </a:rPr>
              <a:t>Reduces delays in data processing and maintenance funding;</a:t>
            </a:r>
          </a:p>
          <a:p>
            <a:pPr marL="342900" lvl="0" indent="-3429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2400" b="1" kern="0" dirty="0">
                <a:solidFill>
                  <a:schemeClr val="tx2">
                    <a:lumMod val="75000"/>
                  </a:schemeClr>
                </a:solidFill>
              </a:rPr>
              <a:t>Makes essential data and attachments electronically available to users</a:t>
            </a:r>
            <a:endParaRPr lang="en-US" sz="2400" b="1" i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71355" y="4272711"/>
            <a:ext cx="43645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ts val="1200"/>
            </a:pPr>
            <a:r>
              <a:rPr lang="en-US" sz="2400" b="1" dirty="0">
                <a:solidFill>
                  <a:srgbClr val="002060"/>
                </a:solidFill>
              </a:rPr>
              <a:t>Approval rate for road inventory updates has already risen from under  10%  to about  50% !</a:t>
            </a:r>
          </a:p>
        </p:txBody>
      </p:sp>
    </p:spTree>
    <p:extLst>
      <p:ext uri="{BB962C8B-B14F-4D97-AF65-F5344CB8AC3E}">
        <p14:creationId xmlns:p14="http://schemas.microsoft.com/office/powerpoint/2010/main" val="2225734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Access  to  Federal  IT  Systems (ITIMS)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0335" y="1600202"/>
            <a:ext cx="9898912" cy="434340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Requirements: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Personnel  Security  background  check required </a:t>
            </a:r>
          </a:p>
          <a:p>
            <a:pPr marL="27432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	– initiated  by  submitting  an 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eQIP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 form  to  BIADOT </a:t>
            </a:r>
            <a:endParaRPr lang="en-US" sz="1600" b="1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Establish 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eProfile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 in   Identity Information System (IIS)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Certified  training  &amp;  testing  for  “Systems access”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RIFDS  user  account  establishment/sent  to  new  User</a:t>
            </a: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Internet access:  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hlinkClick r:id="rId4"/>
              </a:rPr>
              <a:t>https://itims.bia.gov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4247F5-361B-4355-BEAF-B18B2B9B02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01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Access  to  Federal  IT  Systems (ITIMS)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03754" y="1346358"/>
            <a:ext cx="9584491" cy="5094516"/>
          </a:xfrm>
        </p:spPr>
        <p:txBody>
          <a:bodyPr>
            <a:normAutofit/>
          </a:bodyPr>
          <a:lstStyle/>
          <a:p>
            <a:pPr marL="594360" indent="-457200">
              <a:lnSpc>
                <a:spcPct val="80000"/>
              </a:lnSpc>
              <a:buSzPct val="100000"/>
              <a:buFont typeface="+mj-lt"/>
              <a:buAutoNum type="arabicPeriod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Personnel  Security  background  checks</a:t>
            </a:r>
          </a:p>
          <a:p>
            <a:pPr marL="137160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National Agency Checks Inquiry (NACI) –  “paper type”  investigation</a:t>
            </a:r>
          </a:p>
          <a:p>
            <a:pPr marL="274320" lvl="1" indent="0">
              <a:lnSpc>
                <a:spcPct val="80000"/>
              </a:lnSpc>
              <a:buNone/>
            </a:pPr>
            <a:endParaRPr lang="en-US" sz="800" b="1" dirty="0">
              <a:solidFill>
                <a:schemeClr val="tx2">
                  <a:lumMod val="75000"/>
                </a:schemeClr>
              </a:solidFill>
            </a:endParaRPr>
          </a:p>
          <a:p>
            <a:pPr lvl="3">
              <a:lnSpc>
                <a:spcPct val="80000"/>
              </a:lnSpc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Non-Sensitive/Low Risk level</a:t>
            </a:r>
          </a:p>
          <a:p>
            <a:pPr lvl="3">
              <a:lnSpc>
                <a:spcPct val="80000"/>
              </a:lnSpc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Lowest  level  of  investigation – review of forms submitted</a:t>
            </a:r>
          </a:p>
          <a:p>
            <a:pPr lvl="3">
              <a:lnSpc>
                <a:spcPct val="80000"/>
              </a:lnSpc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FBI  Fingerprint  adjudication </a:t>
            </a:r>
          </a:p>
          <a:p>
            <a:pPr lvl="3">
              <a:lnSpc>
                <a:spcPct val="80000"/>
              </a:lnSpc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Contacting  of  references</a:t>
            </a:r>
          </a:p>
          <a:p>
            <a:pPr lvl="2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  <a:hlinkClick r:id="rId4" action="ppaction://hlinkfile"/>
              </a:rPr>
              <a:t>eAPP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 form  submitted  to  </a:t>
            </a:r>
            <a:r>
              <a:rPr lang="en-US" sz="1800" b="1" u="sng" dirty="0">
                <a:solidFill>
                  <a:schemeClr val="tx2">
                    <a:lumMod val="75000"/>
                  </a:schemeClr>
                </a:solidFill>
              </a:rPr>
              <a:t>BIADOT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 for  submittal  to  OPS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lnSpc>
                <a:spcPct val="80000"/>
              </a:lnSpc>
              <a:buClr>
                <a:srgbClr val="93A299"/>
              </a:buClr>
            </a:pPr>
            <a:r>
              <a:rPr lang="en-US" sz="1600" b="1" dirty="0">
                <a:solidFill>
                  <a:srgbClr val="D2533C">
                    <a:lumMod val="75000"/>
                  </a:srgbClr>
                </a:solidFill>
              </a:rPr>
              <a:t>Questions:  </a:t>
            </a:r>
            <a:r>
              <a:rPr lang="en-US" sz="2400" b="1" i="1" dirty="0">
                <a:solidFill>
                  <a:srgbClr val="D2533C">
                    <a:lumMod val="75000"/>
                  </a:srgbClr>
                </a:solidFill>
              </a:rPr>
              <a:t>ia_personnel_security_bia_eqip@bia.gov</a:t>
            </a:r>
          </a:p>
          <a:p>
            <a:pPr lvl="2">
              <a:lnSpc>
                <a:spcPct val="80000"/>
              </a:lnSpc>
              <a:buClr>
                <a:srgbClr val="93A299"/>
              </a:buClr>
            </a:pPr>
            <a:endParaRPr lang="en-US" sz="1600" b="1" dirty="0">
              <a:solidFill>
                <a:srgbClr val="D2533C">
                  <a:lumMod val="75000"/>
                </a:srgbClr>
              </a:solidFill>
            </a:endParaRPr>
          </a:p>
          <a:p>
            <a:pPr lvl="2">
              <a:lnSpc>
                <a:spcPct val="80000"/>
              </a:lnSpc>
              <a:buClr>
                <a:srgbClr val="93A299"/>
              </a:buClr>
            </a:pPr>
            <a:r>
              <a:rPr lang="en-US" sz="1600" b="1" dirty="0">
                <a:solidFill>
                  <a:srgbClr val="D2533C">
                    <a:lumMod val="75000"/>
                  </a:srgbClr>
                </a:solidFill>
              </a:rPr>
              <a:t>Mailing Address:	Office of Personnel Security</a:t>
            </a:r>
          </a:p>
          <a:p>
            <a:pPr marL="905256" lvl="2" indent="0">
              <a:lnSpc>
                <a:spcPct val="80000"/>
              </a:lnSpc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D2533C">
                    <a:lumMod val="75000"/>
                  </a:srgbClr>
                </a:solidFill>
              </a:rPr>
              <a:t>			1011  Indian  School  Rd.  NW,  Room 157</a:t>
            </a:r>
          </a:p>
          <a:p>
            <a:pPr marL="905256" lvl="2" indent="0">
              <a:lnSpc>
                <a:spcPct val="80000"/>
              </a:lnSpc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D2533C">
                    <a:lumMod val="75000"/>
                  </a:srgbClr>
                </a:solidFill>
              </a:rPr>
              <a:t>			Albuquerque,  NM  87104</a:t>
            </a:r>
          </a:p>
          <a:p>
            <a:pPr lvl="2">
              <a:lnSpc>
                <a:spcPct val="80000"/>
              </a:lnSpc>
              <a:buClr>
                <a:srgbClr val="93A299"/>
              </a:buClr>
            </a:pPr>
            <a:endParaRPr lang="en-US" sz="1000" b="1" dirty="0">
              <a:solidFill>
                <a:srgbClr val="D2533C">
                  <a:lumMod val="75000"/>
                </a:srgbClr>
              </a:solidFill>
            </a:endParaRPr>
          </a:p>
          <a:p>
            <a:pPr lvl="1">
              <a:lnSpc>
                <a:spcPct val="80000"/>
              </a:lnSpc>
              <a:buClr>
                <a:srgbClr val="93A299"/>
              </a:buClr>
            </a:pPr>
            <a:r>
              <a:rPr lang="en-US" sz="1800" b="1" dirty="0">
                <a:solidFill>
                  <a:srgbClr val="D2533C">
                    <a:lumMod val="75000"/>
                  </a:srgbClr>
                </a:solidFill>
              </a:rPr>
              <a:t>Cost  of  background  check  </a:t>
            </a:r>
            <a:r>
              <a:rPr lang="en-US" sz="1800" b="1" dirty="0" err="1">
                <a:solidFill>
                  <a:srgbClr val="D2533C">
                    <a:lumMod val="75000"/>
                  </a:srgbClr>
                </a:solidFill>
              </a:rPr>
              <a:t>beared</a:t>
            </a:r>
            <a:r>
              <a:rPr lang="en-US" sz="1800" b="1" dirty="0">
                <a:solidFill>
                  <a:srgbClr val="D2533C">
                    <a:lumMod val="75000"/>
                  </a:srgbClr>
                </a:solidFill>
              </a:rPr>
              <a:t>  by  BIADOT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4247F5-361B-4355-BEAF-B18B2B9B02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16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Access  to  Federal  IT  Systems (ITIMS)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03302" y="1536809"/>
            <a:ext cx="10230756" cy="3895805"/>
          </a:xfrm>
        </p:spPr>
        <p:txBody>
          <a:bodyPr>
            <a:normAutofit/>
          </a:bodyPr>
          <a:lstStyle/>
          <a:p>
            <a:pPr marL="594360" indent="-457200">
              <a:lnSpc>
                <a:spcPct val="80000"/>
              </a:lnSpc>
              <a:buSzPct val="100000"/>
              <a:buFont typeface="+mj-lt"/>
              <a:buAutoNum type="arabicPeriod" startAt="2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Establish 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eProfile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 in  Identity Information System (IIS)</a:t>
            </a:r>
          </a:p>
          <a:p>
            <a:pPr lvl="1">
              <a:lnSpc>
                <a:spcPct val="80000"/>
              </a:lnSpc>
            </a:pP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8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IIS  is  an  IT  database  designed  to  manage/track  the  access  of  individuals  to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 Indian  Affairs  information  systems</a:t>
            </a:r>
          </a:p>
          <a:p>
            <a:pPr lvl="1">
              <a:lnSpc>
                <a:spcPct val="80000"/>
              </a:lnSpc>
              <a:buSzPct val="110000"/>
              <a:buFont typeface="Arial" panose="020B0604020202020204" pitchFamily="34" charset="0"/>
              <a:buChar char="•"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8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All  tribal  employees  &amp;  contractors  must  have  an  account  with  accurate &amp;  current  employee  info,   along  with  the  applicable  “systems”  approvals</a:t>
            </a:r>
          </a:p>
          <a:p>
            <a:pPr lvl="1">
              <a:lnSpc>
                <a:spcPct val="80000"/>
              </a:lnSpc>
              <a:buSzPct val="110000"/>
              <a:buFont typeface="Arial" panose="020B0604020202020204" pitchFamily="34" charset="0"/>
              <a:buChar char="•"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8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All 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eProfile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 accounts  must  have  a  “Supervisor/Government Approver”</a:t>
            </a:r>
          </a:p>
          <a:p>
            <a:pPr lvl="1">
              <a:lnSpc>
                <a:spcPct val="80000"/>
              </a:lnSpc>
              <a:buSzPct val="110000"/>
              <a:buFont typeface="Arial" panose="020B0604020202020204" pitchFamily="34" charset="0"/>
              <a:buChar char="•"/>
            </a:pP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lnSpc>
                <a:spcPct val="8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For  the  requests  on  the  ITIMS  environment:</a:t>
            </a:r>
          </a:p>
          <a:p>
            <a:pPr lvl="3">
              <a:lnSpc>
                <a:spcPct val="80000"/>
              </a:lnSpc>
              <a:buSzPct val="110000"/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2">
                  <a:lumMod val="75000"/>
                </a:schemeClr>
              </a:solidFill>
            </a:endParaRPr>
          </a:p>
          <a:p>
            <a:pPr lvl="3">
              <a:lnSpc>
                <a:spcPct val="8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sz="1800" b="1" i="1" dirty="0">
                <a:solidFill>
                  <a:schemeClr val="tx2">
                    <a:lumMod val="75000"/>
                  </a:schemeClr>
                </a:solidFill>
              </a:rPr>
              <a:t>Government Approver (POC)  -  Sheldon Kipp  (505) 563-3320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4247F5-361B-4355-BEAF-B18B2B9B02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85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Access  to  Federal  IT  Systems (ITIMS)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765" y="1398495"/>
            <a:ext cx="9812512" cy="4545106"/>
          </a:xfrm>
        </p:spPr>
        <p:txBody>
          <a:bodyPr>
            <a:normAutofit/>
          </a:bodyPr>
          <a:lstStyle/>
          <a:p>
            <a:pPr marL="0" indent="0">
              <a:buSzPct val="110000"/>
              <a:buNone/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3. Certified Training: </a:t>
            </a:r>
          </a:p>
          <a:p>
            <a:pPr marL="0" indent="0">
              <a:buSzPct val="110000"/>
              <a:buNone/>
            </a:pP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SzPct val="110000"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</a:rPr>
              <a:t>2023  Information Management &amp; Technology (IMT) Awareness Training (</a:t>
            </a:r>
            <a:r>
              <a:rPr lang="en-US" sz="1800" b="1" i="1" dirty="0">
                <a:solidFill>
                  <a:schemeClr val="tx2">
                    <a:lumMod val="75000"/>
                  </a:schemeClr>
                </a:solidFill>
              </a:rPr>
              <a:t>Streaming Version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</a:rPr>
              <a:t>)</a:t>
            </a:r>
            <a:br>
              <a:rPr lang="en-US" sz="2200" b="1" dirty="0">
                <a:solidFill>
                  <a:schemeClr val="tx2">
                    <a:lumMod val="75000"/>
                  </a:schemeClr>
                </a:solidFill>
              </a:rPr>
            </a:b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SzPct val="110000"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</a:rPr>
              <a:t>Training accessible via</a:t>
            </a:r>
          </a:p>
          <a:p>
            <a:pPr lvl="2">
              <a:buSzPct val="110000"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hlinkClick r:id="rId4"/>
              </a:rPr>
              <a:t>https://www.doi.gov/doitalent/training-download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marL="274320" lvl="1" indent="0">
              <a:buSzPct val="110000"/>
              <a:buNone/>
            </a:pP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SzPct val="110000"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Send  BIADOT  the  resultant  certificate</a:t>
            </a:r>
          </a:p>
          <a:p>
            <a:pPr lvl="1">
              <a:buSzPct val="110000"/>
            </a:pP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SzPct val="110000"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DOI Talent Customer Support Center: 1-888-367-1622,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hlinkClick r:id="rId5"/>
              </a:rPr>
              <a:t>HRMS_Helpdesk@ios.doi.gov</a:t>
            </a: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SzPct val="110000"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4247F5-361B-4355-BEAF-B18B2B9B02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28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Access  to  Federal  IT  Systems (ITIMS)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82545" y="1395395"/>
            <a:ext cx="9771208" cy="4296447"/>
          </a:xfrm>
        </p:spPr>
        <p:txBody>
          <a:bodyPr>
            <a:noAutofit/>
          </a:bodyPr>
          <a:lstStyle/>
          <a:p>
            <a:pPr marL="594360" indent="-457200">
              <a:lnSpc>
                <a:spcPct val="80000"/>
              </a:lnSpc>
              <a:buSzPct val="100000"/>
              <a:buFont typeface="+mj-lt"/>
              <a:buAutoNum type="arabicPeriod" startAt="4"/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RIFDS  user  account  establishment</a:t>
            </a:r>
          </a:p>
          <a:p>
            <a:pPr marL="928116" lvl="1" indent="-342900">
              <a:lnSpc>
                <a:spcPct val="80000"/>
              </a:lnSpc>
              <a:buSzPct val="100000"/>
              <a:buFont typeface="+mj-lt"/>
              <a:buAutoNum type="arabicPeriod" startAt="4"/>
            </a:pPr>
            <a:endParaRPr lang="en-US" sz="1600" dirty="0"/>
          </a:p>
          <a:p>
            <a:pPr lvl="1">
              <a:lnSpc>
                <a:spcPct val="8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sz="1900" b="1" dirty="0" err="1">
                <a:solidFill>
                  <a:schemeClr val="tx2">
                    <a:lumMod val="75000"/>
                  </a:schemeClr>
                </a:solidFill>
              </a:rPr>
              <a:t>UserID</a:t>
            </a:r>
            <a:r>
              <a:rPr lang="en-US" sz="1900" b="1" dirty="0">
                <a:solidFill>
                  <a:schemeClr val="tx2">
                    <a:lumMod val="75000"/>
                  </a:schemeClr>
                </a:solidFill>
              </a:rPr>
              <a:t>/Password  (</a:t>
            </a:r>
            <a:r>
              <a:rPr lang="en-US" sz="1900" b="1" dirty="0">
                <a:solidFill>
                  <a:schemeClr val="tx2">
                    <a:lumMod val="75000"/>
                  </a:schemeClr>
                </a:solidFill>
                <a:hlinkClick r:id="rId4" action="ppaction://hlinkfile"/>
              </a:rPr>
              <a:t>Public User Request Form</a:t>
            </a:r>
            <a:r>
              <a:rPr lang="en-US" sz="1900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lvl="1">
              <a:lnSpc>
                <a:spcPct val="80000"/>
              </a:lnSpc>
              <a:buSzPct val="110000"/>
              <a:buFont typeface="Arial" panose="020B0604020202020204" pitchFamily="34" charset="0"/>
              <a:buChar char="•"/>
            </a:pPr>
            <a:endParaRPr lang="en-US" sz="1900" b="1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80000"/>
              </a:lnSpc>
              <a:buClr>
                <a:srgbClr val="93A299"/>
              </a:buClr>
              <a:buSzPct val="110000"/>
            </a:pPr>
            <a:r>
              <a:rPr lang="en-US" sz="1700" dirty="0">
                <a:solidFill>
                  <a:srgbClr val="D2533C">
                    <a:lumMod val="75000"/>
                  </a:srgbClr>
                </a:solidFill>
              </a:rPr>
              <a:t>Fill  out  and  submit  to  BIADOT  for  approval:</a:t>
            </a:r>
          </a:p>
          <a:p>
            <a:pPr lvl="1">
              <a:lnSpc>
                <a:spcPct val="80000"/>
              </a:lnSpc>
              <a:buClr>
                <a:srgbClr val="93A299"/>
              </a:buClr>
              <a:buSzPct val="110000"/>
            </a:pPr>
            <a:endParaRPr lang="en-US" sz="800" dirty="0">
              <a:solidFill>
                <a:srgbClr val="D2533C">
                  <a:lumMod val="75000"/>
                </a:srgbClr>
              </a:solidFill>
            </a:endParaRPr>
          </a:p>
          <a:p>
            <a:pPr lvl="3">
              <a:lnSpc>
                <a:spcPct val="80000"/>
              </a:lnSpc>
              <a:buClr>
                <a:srgbClr val="93A299"/>
              </a:buClr>
            </a:pPr>
            <a:r>
              <a:rPr lang="en-US" b="1" dirty="0">
                <a:solidFill>
                  <a:srgbClr val="D2533C">
                    <a:lumMod val="75000"/>
                  </a:srgbClr>
                </a:solidFill>
              </a:rPr>
              <a:t>Fax:  (505) 563-3046 or,</a:t>
            </a:r>
          </a:p>
          <a:p>
            <a:pPr lvl="3">
              <a:lnSpc>
                <a:spcPct val="80000"/>
              </a:lnSpc>
              <a:buClr>
                <a:srgbClr val="93A299"/>
              </a:buClr>
            </a:pPr>
            <a:r>
              <a:rPr lang="en-US" b="1" dirty="0">
                <a:solidFill>
                  <a:srgbClr val="D2533C">
                    <a:lumMod val="75000"/>
                  </a:srgbClr>
                </a:solidFill>
              </a:rPr>
              <a:t>Scan/send to:</a:t>
            </a:r>
          </a:p>
          <a:p>
            <a:pPr lvl="3">
              <a:lnSpc>
                <a:spcPct val="80000"/>
              </a:lnSpc>
              <a:buClr>
                <a:srgbClr val="93A299"/>
              </a:buClr>
            </a:pP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  <a:p>
            <a:pPr marL="1362456" lvl="4" indent="0">
              <a:lnSpc>
                <a:spcPct val="80000"/>
              </a:lnSpc>
              <a:buNone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hlinkClick r:id="rId5"/>
              </a:rPr>
              <a:t>sheldon.kipp@bia.gov</a:t>
            </a: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marL="1362456" lvl="4" indent="0">
              <a:lnSpc>
                <a:spcPct val="80000"/>
              </a:lnSpc>
              <a:buNone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marL="1362456" lvl="4" indent="0">
              <a:lnSpc>
                <a:spcPct val="80000"/>
              </a:lnSpc>
              <a:buNone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hlinkClick r:id="rId6"/>
              </a:rPr>
              <a:t>minerva.chavez@bia.gov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905256" lvl="2" indent="0">
              <a:lnSpc>
                <a:spcPct val="80000"/>
              </a:lnSpc>
              <a:buSzPct val="100000"/>
              <a:buNone/>
            </a:pP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lnSpc>
                <a:spcPct val="80000"/>
              </a:lnSpc>
              <a:buClr>
                <a:srgbClr val="93A299"/>
              </a:buClr>
              <a:buSzPct val="100000"/>
            </a:pPr>
            <a:r>
              <a:rPr lang="en-US" sz="1700" dirty="0">
                <a:solidFill>
                  <a:srgbClr val="D2533C">
                    <a:lumMod val="75000"/>
                  </a:srgbClr>
                </a:solidFill>
              </a:rPr>
              <a:t>“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Authorizing Officials”  signature  block  is  for  tribal  administration  acknowledgement</a:t>
            </a:r>
          </a:p>
          <a:p>
            <a:pPr marL="137160" indent="0">
              <a:lnSpc>
                <a:spcPct val="80000"/>
              </a:lnSpc>
              <a:buSzPct val="100000"/>
              <a:buNone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		</a:t>
            </a:r>
          </a:p>
          <a:p>
            <a:pPr marL="594360" indent="-457200">
              <a:lnSpc>
                <a:spcPct val="80000"/>
              </a:lnSpc>
              <a:buSzPct val="100000"/>
              <a:buFont typeface="+mj-lt"/>
              <a:buAutoNum type="arabicPeriod" startAt="5"/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RIFDS website:  </a:t>
            </a:r>
            <a:r>
              <a:rPr lang="en-US" sz="2600" b="1" dirty="0">
                <a:solidFill>
                  <a:srgbClr val="002060"/>
                </a:solidFill>
                <a:hlinkClick r:id="rId7"/>
              </a:rPr>
              <a:t>https://itims.bia.gov/</a:t>
            </a:r>
            <a:r>
              <a:rPr lang="en-US" sz="2600" b="1" dirty="0">
                <a:solidFill>
                  <a:srgbClr val="002060"/>
                </a:solidFill>
              </a:rPr>
              <a:t> </a:t>
            </a:r>
            <a:endParaRPr lang="en-US" sz="15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4247F5-361B-4355-BEAF-B18B2B9B025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82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USER  ACCOUNT  PERMISSIONS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00202"/>
            <a:ext cx="10246242" cy="3571155"/>
          </a:xfrm>
        </p:spPr>
        <p:txBody>
          <a:bodyPr/>
          <a:lstStyle/>
          <a:p>
            <a:pPr lvl="0">
              <a:buClr>
                <a:srgbClr val="93A299"/>
              </a:buClr>
            </a:pPr>
            <a:r>
              <a:rPr lang="en-US" b="1" dirty="0">
                <a:solidFill>
                  <a:srgbClr val="D2533C">
                    <a:lumMod val="75000"/>
                  </a:srgbClr>
                </a:solidFill>
              </a:rPr>
              <a:t>Unique Tribal data access</a:t>
            </a:r>
          </a:p>
          <a:p>
            <a:pPr lvl="0">
              <a:buClr>
                <a:srgbClr val="93A299"/>
              </a:buClr>
            </a:pPr>
            <a:endParaRPr lang="en-US" b="1" dirty="0">
              <a:solidFill>
                <a:srgbClr val="D2533C">
                  <a:lumMod val="75000"/>
                </a:srgbClr>
              </a:solidFill>
            </a:endParaRPr>
          </a:p>
          <a:p>
            <a:pPr lvl="1">
              <a:buClr>
                <a:srgbClr val="93A299"/>
              </a:buClr>
            </a:pPr>
            <a:r>
              <a:rPr lang="en-US" sz="2400" dirty="0">
                <a:solidFill>
                  <a:srgbClr val="D2533C">
                    <a:lumMod val="75000"/>
                  </a:srgbClr>
                </a:solidFill>
              </a:rPr>
              <a:t>User  restricted  to  Tribal  specific  data  only</a:t>
            </a:r>
          </a:p>
          <a:p>
            <a:pPr lvl="1">
              <a:buClr>
                <a:srgbClr val="93A299"/>
              </a:buClr>
            </a:pPr>
            <a:endParaRPr lang="en-US" sz="800" b="1" dirty="0">
              <a:solidFill>
                <a:srgbClr val="D2533C">
                  <a:lumMod val="75000"/>
                </a:srgbClr>
              </a:solidFill>
            </a:endParaRPr>
          </a:p>
          <a:p>
            <a:pPr lvl="1">
              <a:buClr>
                <a:srgbClr val="93A299"/>
              </a:buClr>
            </a:pPr>
            <a:r>
              <a:rPr lang="en-US" sz="2400" dirty="0">
                <a:solidFill>
                  <a:srgbClr val="D2533C">
                    <a:lumMod val="75000"/>
                  </a:srgbClr>
                </a:solidFill>
              </a:rPr>
              <a:t>Consultants  designated  by  Tribal  Government  Authorization</a:t>
            </a:r>
          </a:p>
          <a:p>
            <a:pPr lvl="0">
              <a:buClr>
                <a:srgbClr val="93A299"/>
              </a:buClr>
            </a:pPr>
            <a:endParaRPr lang="en-US" b="1" dirty="0">
              <a:solidFill>
                <a:srgbClr val="D2533C">
                  <a:lumMod val="75000"/>
                </a:srgbClr>
              </a:solidFill>
            </a:endParaRPr>
          </a:p>
          <a:p>
            <a:pPr lvl="0">
              <a:buClr>
                <a:srgbClr val="93A299"/>
              </a:buClr>
            </a:pPr>
            <a:r>
              <a:rPr lang="en-US" b="1" dirty="0">
                <a:solidFill>
                  <a:srgbClr val="D2533C">
                    <a:lumMod val="75000"/>
                  </a:srgbClr>
                </a:solidFill>
              </a:rPr>
              <a:t>User account Roles</a:t>
            </a: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4247F5-361B-4355-BEAF-B18B2B9B025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54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User Account Roles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37992" y="2284720"/>
            <a:ext cx="3889459" cy="236668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cs typeface="Estrangelo Edessa" panose="03080600000000000000" pitchFamily="66" charset="0"/>
              </a:rPr>
              <a:t>Type and Authority of Changes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cs typeface="Estrangelo Edessa" panose="03080600000000000000" pitchFamily="66" charset="0"/>
              </a:rPr>
              <a:t>(account privilege levels)</a:t>
            </a: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39759" y="1989989"/>
            <a:ext cx="44567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lvl="0" indent="-230188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Font typeface="Wingdings" pitchFamily="2" charset="2"/>
              <a:buChar char="¥"/>
            </a:pPr>
            <a:r>
              <a:rPr lang="en-US" sz="2800" b="1" kern="0" dirty="0">
                <a:solidFill>
                  <a:srgbClr val="002060"/>
                </a:solidFill>
              </a:rPr>
              <a:t>System Administrators</a:t>
            </a:r>
          </a:p>
          <a:p>
            <a:pPr marL="230188" lvl="0" indent="-230188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Font typeface="Wingdings" pitchFamily="2" charset="2"/>
              <a:buChar char="¥"/>
            </a:pPr>
            <a:r>
              <a:rPr lang="en-US" sz="2800" b="1" kern="0" dirty="0">
                <a:solidFill>
                  <a:srgbClr val="002060"/>
                </a:solidFill>
              </a:rPr>
              <a:t>BIADOT</a:t>
            </a:r>
          </a:p>
          <a:p>
            <a:pPr marL="230188" lvl="0" indent="-230188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Font typeface="Wingdings" pitchFamily="2" charset="2"/>
              <a:buChar char="¥"/>
            </a:pPr>
            <a:r>
              <a:rPr lang="en-US" sz="2800" b="1" kern="0" dirty="0">
                <a:solidFill>
                  <a:srgbClr val="002060"/>
                </a:solidFill>
              </a:rPr>
              <a:t>Region</a:t>
            </a:r>
          </a:p>
          <a:p>
            <a:pPr marL="230188" lvl="0" indent="-230188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Font typeface="Wingdings" pitchFamily="2" charset="2"/>
              <a:buChar char="¥"/>
            </a:pPr>
            <a:r>
              <a:rPr lang="en-US" sz="2800" b="1" kern="0" dirty="0">
                <a:solidFill>
                  <a:srgbClr val="002060"/>
                </a:solidFill>
              </a:rPr>
              <a:t>Field</a:t>
            </a:r>
          </a:p>
          <a:p>
            <a:pPr marL="230188" lvl="0" indent="-230188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Font typeface="Wingdings" pitchFamily="2" charset="2"/>
              <a:buChar char="¥"/>
            </a:pPr>
            <a:r>
              <a:rPr lang="en-US" sz="2800" b="1" kern="0" dirty="0">
                <a:solidFill>
                  <a:srgbClr val="002060"/>
                </a:solidFill>
              </a:rPr>
              <a:t>Browser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5115965" y="2172660"/>
            <a:ext cx="0" cy="2743200"/>
          </a:xfrm>
          <a:prstGeom prst="line">
            <a:avLst/>
          </a:prstGeom>
          <a:noFill/>
          <a:ln w="762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wrap="square" lIns="45720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200"/>
              <a:buFont typeface="Times New Roman" pitchFamily="18" charset="0"/>
              <a:buChar char="•"/>
            </a:pPr>
            <a:endParaRPr lang="en-US" sz="20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4925465" y="217266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lIns="45720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200"/>
              <a:buFont typeface="Times New Roman" pitchFamily="18" charset="0"/>
              <a:buChar char="•"/>
            </a:pPr>
            <a:endParaRPr lang="en-US" sz="20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4925465" y="285846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lIns="45720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200"/>
              <a:buFont typeface="Times New Roman" pitchFamily="18" charset="0"/>
              <a:buChar char="•"/>
            </a:pPr>
            <a:endParaRPr lang="en-US" sz="20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4925465" y="346806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lIns="45720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200"/>
              <a:buFont typeface="Times New Roman" pitchFamily="18" charset="0"/>
              <a:buChar char="•"/>
            </a:pPr>
            <a:endParaRPr lang="en-US" sz="20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4925465" y="415386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lIns="45720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200"/>
              <a:buFont typeface="Times New Roman" pitchFamily="18" charset="0"/>
              <a:buChar char="•"/>
            </a:pPr>
            <a:endParaRPr lang="en-US" sz="20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4925465" y="4763460"/>
            <a:ext cx="3810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lIns="45720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200"/>
              <a:buFont typeface="Times New Roman" pitchFamily="18" charset="0"/>
              <a:buChar char="•"/>
            </a:pPr>
            <a:endParaRPr lang="en-US" sz="2000" b="1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55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Account  Privilege  Levels  are  Cumulative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04628" y="1461534"/>
            <a:ext cx="25827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ts val="1200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Browse Users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2530611" y="5355067"/>
            <a:ext cx="3243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0188" lvl="0" indent="-230188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</a:pPr>
            <a:r>
              <a:rPr lang="en-US" sz="2800" b="1" kern="0" dirty="0">
                <a:solidFill>
                  <a:schemeClr val="tx2">
                    <a:lumMod val="75000"/>
                  </a:schemeClr>
                </a:solidFill>
              </a:rPr>
              <a:t>Have authority to: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708604" y="5209953"/>
            <a:ext cx="2658137" cy="619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2060"/>
                </a:solidFill>
              </a:rPr>
              <a:t>View reports</a:t>
            </a:r>
          </a:p>
        </p:txBody>
      </p:sp>
    </p:spTree>
    <p:extLst>
      <p:ext uri="{BB962C8B-B14F-4D97-AF65-F5344CB8AC3E}">
        <p14:creationId xmlns:p14="http://schemas.microsoft.com/office/powerpoint/2010/main" val="1225787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Account  Privilege  Levels  are  Cumulative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34654" y="1461534"/>
            <a:ext cx="2122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ts val="1200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Field Users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1648962" y="4515652"/>
            <a:ext cx="3243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0188" lvl="0" indent="-230188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</a:pPr>
            <a:r>
              <a:rPr lang="en-US" sz="2800" b="1" kern="0" dirty="0">
                <a:solidFill>
                  <a:schemeClr val="tx2">
                    <a:lumMod val="75000"/>
                  </a:schemeClr>
                </a:solidFill>
              </a:rPr>
              <a:t>Have authority to: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493302" y="4263656"/>
            <a:ext cx="3932982" cy="166594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66"/>
                </a:solidFill>
              </a:rPr>
              <a:t>Use forms to change routes and sections, also initiate </a:t>
            </a:r>
            <a:r>
              <a:rPr lang="en-US" b="1" u="sng" dirty="0">
                <a:solidFill>
                  <a:srgbClr val="000066"/>
                </a:solidFill>
              </a:rPr>
              <a:t>renumber/delete requests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768147" y="5301987"/>
            <a:ext cx="2658137" cy="6416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2060"/>
                </a:solidFill>
              </a:rPr>
              <a:t>View reports</a:t>
            </a:r>
          </a:p>
        </p:txBody>
      </p:sp>
    </p:spTree>
    <p:extLst>
      <p:ext uri="{BB962C8B-B14F-4D97-AF65-F5344CB8AC3E}">
        <p14:creationId xmlns:p14="http://schemas.microsoft.com/office/powerpoint/2010/main" val="117171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67435" y="999744"/>
            <a:ext cx="8698327" cy="4943858"/>
          </a:xfrm>
          <a:prstGeom prst="rect">
            <a:avLst/>
          </a:prstGeo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spcBef>
                <a:spcPct val="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</a:pPr>
            <a:r>
              <a:rPr lang="en-US" sz="3600" b="1" dirty="0">
                <a:ln w="6350">
                  <a:noFill/>
                </a:ln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Instructors</a:t>
            </a:r>
          </a:p>
          <a:p>
            <a:pPr algn="ctr">
              <a:spcBef>
                <a:spcPct val="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</a:pPr>
            <a:endParaRPr lang="en-US" sz="2400" b="1" dirty="0">
              <a:ln w="6350">
                <a:noFill/>
              </a:ln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</a:pPr>
            <a:r>
              <a:rPr lang="en-US" sz="2400" b="1" dirty="0">
                <a:ln w="6350">
                  <a:noFill/>
                </a:ln>
                <a:solidFill>
                  <a:srgbClr val="002060"/>
                </a:solidFill>
                <a:latin typeface="+mj-lt"/>
                <a:ea typeface="+mj-ea"/>
                <a:cs typeface="+mj-cs"/>
              </a:rPr>
              <a:t>Sheldon O. Kipp - BIADOT (ABQ)</a:t>
            </a:r>
          </a:p>
          <a:p>
            <a:pPr algn="ctr">
              <a:spcBef>
                <a:spcPct val="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</a:pPr>
            <a:endParaRPr lang="en-US" sz="2400" b="1" dirty="0">
              <a:ln w="6350">
                <a:noFill/>
              </a:ln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</a:pPr>
            <a:r>
              <a:rPr lang="en-US" sz="2400" b="1" dirty="0">
                <a:ln w="6350">
                  <a:noFill/>
                </a:ln>
                <a:solidFill>
                  <a:srgbClr val="002060"/>
                </a:solidFill>
                <a:latin typeface="+mj-lt"/>
                <a:ea typeface="+mj-ea"/>
                <a:cs typeface="+mj-cs"/>
              </a:rPr>
              <a:t> Aldon Francisco - BIADOT (ABQ)</a:t>
            </a:r>
          </a:p>
          <a:p>
            <a:pPr algn="ctr">
              <a:spcBef>
                <a:spcPct val="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</a:pPr>
            <a:endParaRPr lang="en-US" sz="2400" b="1" dirty="0">
              <a:ln w="6350">
                <a:noFill/>
              </a:ln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</a:pPr>
            <a:r>
              <a:rPr lang="en-US" sz="2400" b="1" dirty="0">
                <a:ln w="6350">
                  <a:noFill/>
                </a:ln>
                <a:solidFill>
                  <a:srgbClr val="002060"/>
                </a:solidFill>
                <a:latin typeface="+mj-lt"/>
                <a:ea typeface="+mj-ea"/>
                <a:cs typeface="+mj-cs"/>
              </a:rPr>
              <a:t>Christopher Becenti – BIADOT (ABQ)</a:t>
            </a:r>
          </a:p>
          <a:p>
            <a:pPr algn="ctr">
              <a:spcBef>
                <a:spcPct val="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</a:pPr>
            <a:endParaRPr lang="en-US" sz="2400" b="1" dirty="0">
              <a:ln w="6350">
                <a:noFill/>
              </a:ln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</a:pPr>
            <a:r>
              <a:rPr lang="en-US" sz="2400" b="1" dirty="0">
                <a:ln w="6350">
                  <a:noFill/>
                </a:ln>
                <a:solidFill>
                  <a:srgbClr val="002060"/>
                </a:solidFill>
                <a:latin typeface="+mj-lt"/>
                <a:ea typeface="+mj-ea"/>
                <a:cs typeface="+mj-cs"/>
              </a:rPr>
              <a:t>BIA-OIS–Division of Transportation</a:t>
            </a:r>
          </a:p>
          <a:p>
            <a:pPr algn="ctr">
              <a:spcBef>
                <a:spcPct val="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</a:pPr>
            <a:r>
              <a:rPr lang="en-US" sz="2400" b="1" dirty="0">
                <a:ln w="6350">
                  <a:noFill/>
                </a:ln>
                <a:solidFill>
                  <a:srgbClr val="002060"/>
                </a:solidFill>
                <a:latin typeface="+mj-lt"/>
                <a:ea typeface="+mj-ea"/>
                <a:cs typeface="+mj-cs"/>
              </a:rPr>
              <a:t>Albuquerque,  NM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19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Account  Privilege  Levels  are  Cumulative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44703" y="1461534"/>
            <a:ext cx="25026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ts val="1200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Region Users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1257075" y="3525052"/>
            <a:ext cx="3243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0188" lvl="0" indent="-230188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</a:pPr>
            <a:r>
              <a:rPr lang="en-US" sz="2800" b="1" kern="0" dirty="0">
                <a:solidFill>
                  <a:schemeClr val="tx2">
                    <a:lumMod val="75000"/>
                  </a:schemeClr>
                </a:solidFill>
              </a:rPr>
              <a:t>Have authority to: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414169" y="4515652"/>
            <a:ext cx="3886200" cy="1524000"/>
          </a:xfrm>
          <a:prstGeom prst="rect">
            <a:avLst/>
          </a:prstGeom>
          <a:solidFill>
            <a:srgbClr val="CCFFCC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8031736" y="5489866"/>
            <a:ext cx="2209800" cy="453737"/>
          </a:xfrm>
          <a:prstGeom prst="rect">
            <a:avLst/>
          </a:prstGeom>
          <a:solidFill>
            <a:srgbClr val="FFFF66"/>
          </a:solidFill>
          <a:ln w="254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7879336" y="5497952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66"/>
                </a:solidFill>
                <a:latin typeface="Verdana" pitchFamily="34" charset="0"/>
              </a:rPr>
              <a:t>View reports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367387" y="4515652"/>
            <a:ext cx="3979767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900" b="1" dirty="0">
                <a:solidFill>
                  <a:srgbClr val="000066"/>
                </a:solidFill>
                <a:latin typeface="Verdana" pitchFamily="34" charset="0"/>
              </a:rPr>
              <a:t>Use forms to change routes and sections, also initiate </a:t>
            </a:r>
            <a:r>
              <a:rPr lang="en-US" sz="1900" b="1" u="sng" dirty="0">
                <a:solidFill>
                  <a:srgbClr val="000066"/>
                </a:solidFill>
                <a:latin typeface="Verdana" pitchFamily="34" charset="0"/>
              </a:rPr>
              <a:t>renumber/delete requests</a:t>
            </a:r>
            <a:endParaRPr lang="en-US" sz="1900" b="1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651652" y="3525052"/>
            <a:ext cx="4661562" cy="2514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66"/>
                </a:solidFill>
              </a:rPr>
              <a:t>Use forms to review submittals from field users and assess the renumber/delete requests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395289" y="4515652"/>
            <a:ext cx="3932982" cy="1524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66"/>
                </a:solidFill>
              </a:rPr>
              <a:t>Use forms to change routes and sections, also initiate </a:t>
            </a:r>
            <a:r>
              <a:rPr lang="en-US" b="1" u="sng" dirty="0">
                <a:solidFill>
                  <a:srgbClr val="000066"/>
                </a:solidFill>
              </a:rPr>
              <a:t>renumber/delete requests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642232" y="5497952"/>
            <a:ext cx="2658137" cy="541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2060"/>
                </a:solidFill>
              </a:rPr>
              <a:t>View reports</a:t>
            </a:r>
          </a:p>
        </p:txBody>
      </p:sp>
    </p:spTree>
    <p:extLst>
      <p:ext uri="{BB962C8B-B14F-4D97-AF65-F5344CB8AC3E}">
        <p14:creationId xmlns:p14="http://schemas.microsoft.com/office/powerpoint/2010/main" val="1715124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964713" y="2732567"/>
            <a:ext cx="5319432" cy="3307085"/>
          </a:xfrm>
          <a:prstGeom prst="roundRect">
            <a:avLst/>
          </a:prstGeom>
          <a:solidFill>
            <a:srgbClr val="DCDD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Account  Privilege  Levels  are  Cumulative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15656" y="1461534"/>
            <a:ext cx="2760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ts val="1200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BIADOT  Users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1057291" y="2846179"/>
            <a:ext cx="3243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0188" lvl="0" indent="-230188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</a:pPr>
            <a:r>
              <a:rPr lang="en-US" sz="2800" b="1" kern="0" dirty="0">
                <a:solidFill>
                  <a:schemeClr val="tx2">
                    <a:lumMod val="75000"/>
                  </a:schemeClr>
                </a:solidFill>
              </a:rPr>
              <a:t>Have authority to: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35526" y="2878721"/>
            <a:ext cx="51060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66"/>
                </a:solidFill>
              </a:rPr>
              <a:t>Use forms to </a:t>
            </a:r>
            <a:r>
              <a:rPr lang="en-US" b="1" u="sng" dirty="0">
                <a:solidFill>
                  <a:srgbClr val="000066"/>
                </a:solidFill>
              </a:rPr>
              <a:t>approve</a:t>
            </a:r>
            <a:r>
              <a:rPr lang="en-US" b="1" dirty="0">
                <a:solidFill>
                  <a:srgbClr val="000066"/>
                </a:solidFill>
              </a:rPr>
              <a:t> changes and replace the official record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6414169" y="4515652"/>
            <a:ext cx="3886200" cy="1524000"/>
          </a:xfrm>
          <a:prstGeom prst="rect">
            <a:avLst/>
          </a:prstGeom>
          <a:solidFill>
            <a:srgbClr val="CCFFCC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8031736" y="5489866"/>
            <a:ext cx="2209800" cy="453737"/>
          </a:xfrm>
          <a:prstGeom prst="rect">
            <a:avLst/>
          </a:prstGeom>
          <a:solidFill>
            <a:srgbClr val="FFFF66"/>
          </a:solidFill>
          <a:ln w="254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7879336" y="5497952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66"/>
                </a:solidFill>
                <a:latin typeface="Verdana" pitchFamily="34" charset="0"/>
              </a:rPr>
              <a:t>View reports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6367387" y="4515652"/>
            <a:ext cx="3979767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900" b="1" dirty="0">
                <a:solidFill>
                  <a:srgbClr val="000066"/>
                </a:solidFill>
                <a:latin typeface="Verdana" pitchFamily="34" charset="0"/>
              </a:rPr>
              <a:t>Use forms to change routes and sections, also initiate </a:t>
            </a:r>
            <a:r>
              <a:rPr lang="en-US" sz="1900" b="1" u="sng" dirty="0">
                <a:solidFill>
                  <a:srgbClr val="000066"/>
                </a:solidFill>
                <a:latin typeface="Verdana" pitchFamily="34" charset="0"/>
              </a:rPr>
              <a:t>renumber/delete requests</a:t>
            </a:r>
            <a:endParaRPr lang="en-US" sz="1900" b="1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651652" y="3525052"/>
            <a:ext cx="4661562" cy="25146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66"/>
                </a:solidFill>
              </a:rPr>
              <a:t>Use forms to review submittals from field users and assess the renumber/delete requests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395289" y="4515652"/>
            <a:ext cx="3932982" cy="1524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66"/>
                </a:solidFill>
              </a:rPr>
              <a:t>Use forms to change routes and sections, also initiate </a:t>
            </a:r>
            <a:r>
              <a:rPr lang="en-US" b="1" u="sng" dirty="0">
                <a:solidFill>
                  <a:srgbClr val="000066"/>
                </a:solidFill>
              </a:rPr>
              <a:t>renumber/delete requests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670134" y="5497952"/>
            <a:ext cx="2658137" cy="541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2060"/>
                </a:solidFill>
              </a:rPr>
              <a:t>View reports</a:t>
            </a:r>
          </a:p>
        </p:txBody>
      </p:sp>
    </p:spTree>
    <p:extLst>
      <p:ext uri="{BB962C8B-B14F-4D97-AF65-F5344CB8AC3E}">
        <p14:creationId xmlns:p14="http://schemas.microsoft.com/office/powerpoint/2010/main" val="1152588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Account  Privilege  Levels  are  Cumulative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42653" y="1461534"/>
            <a:ext cx="41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ts val="1200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System Administrators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491201" y="2210356"/>
            <a:ext cx="6046667" cy="3945038"/>
          </a:xfrm>
          <a:prstGeom prst="roundRect">
            <a:avLst/>
          </a:prstGeom>
          <a:solidFill>
            <a:srgbClr val="CED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57291" y="2229652"/>
            <a:ext cx="3243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0188" lvl="0" indent="-230188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</a:pPr>
            <a:r>
              <a:rPr lang="en-US" sz="2800" b="1" kern="0" dirty="0">
                <a:solidFill>
                  <a:schemeClr val="tx2">
                    <a:lumMod val="75000"/>
                  </a:schemeClr>
                </a:solidFill>
              </a:rPr>
              <a:t>Have authority to: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09956" y="2306596"/>
            <a:ext cx="4495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66"/>
                </a:solidFill>
              </a:rPr>
              <a:t>Change Configuration of RIFDS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218436" y="2752872"/>
            <a:ext cx="5319432" cy="3402522"/>
          </a:xfrm>
          <a:prstGeom prst="roundRect">
            <a:avLst/>
          </a:prstGeom>
          <a:solidFill>
            <a:srgbClr val="DCDD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97032" y="2805616"/>
            <a:ext cx="49059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66"/>
                </a:solidFill>
              </a:rPr>
              <a:t>Use forms to </a:t>
            </a:r>
            <a:r>
              <a:rPr lang="en-US" b="1" u="sng" dirty="0">
                <a:solidFill>
                  <a:srgbClr val="000066"/>
                </a:solidFill>
              </a:rPr>
              <a:t>approve</a:t>
            </a:r>
            <a:r>
              <a:rPr lang="en-US" b="1" dirty="0">
                <a:solidFill>
                  <a:srgbClr val="000066"/>
                </a:solidFill>
              </a:rPr>
              <a:t> changes and replace the official record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840860" y="3451947"/>
            <a:ext cx="4661562" cy="270344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66"/>
                </a:solidFill>
              </a:rPr>
              <a:t>Use forms to review submittals from field users and assess the renumber/delete requests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569440" y="4501851"/>
            <a:ext cx="3932982" cy="166594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66"/>
                </a:solidFill>
              </a:rPr>
              <a:t>Use forms to change routes and sections, also initiate </a:t>
            </a:r>
            <a:r>
              <a:rPr lang="en-US" b="1" u="sng" dirty="0">
                <a:solidFill>
                  <a:srgbClr val="000066"/>
                </a:solidFill>
              </a:rPr>
              <a:t>renumber/delete requests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849949" y="5626096"/>
            <a:ext cx="2658137" cy="541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2060"/>
                </a:solidFill>
              </a:rPr>
              <a:t>View reports</a:t>
            </a:r>
          </a:p>
        </p:txBody>
      </p:sp>
    </p:spTree>
    <p:extLst>
      <p:ext uri="{BB962C8B-B14F-4D97-AF65-F5344CB8AC3E}">
        <p14:creationId xmlns:p14="http://schemas.microsoft.com/office/powerpoint/2010/main" val="408999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Training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29015" y="1329338"/>
            <a:ext cx="8268020" cy="49800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What  you  will  Learn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Log-in  Procedures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Basic  Navigation  thru  RIFDS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‘Changes’  to  the  Database</a:t>
            </a:r>
          </a:p>
          <a:p>
            <a:pPr lvl="5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300" b="1" dirty="0">
                <a:solidFill>
                  <a:schemeClr val="tx2">
                    <a:lumMod val="75000"/>
                  </a:schemeClr>
                </a:solidFill>
              </a:rPr>
              <a:t>Processes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Attachments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Other  Topics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21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What you will Learn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600201"/>
            <a:ext cx="10310036" cy="3832412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  <a:buClr>
                <a:srgbClr val="93A299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D2533C">
                    <a:lumMod val="75000"/>
                  </a:srgbClr>
                </a:solidFill>
              </a:rPr>
              <a:t>After  this  session,  you  will  know  how  to:</a:t>
            </a:r>
          </a:p>
          <a:p>
            <a:pPr lvl="0">
              <a:lnSpc>
                <a:spcPct val="80000"/>
              </a:lnSpc>
              <a:buClr>
                <a:srgbClr val="93A299"/>
              </a:buClr>
              <a:buFont typeface="Wingdings" panose="05000000000000000000" pitchFamily="2" charset="2"/>
              <a:buChar char="§"/>
            </a:pPr>
            <a:endParaRPr lang="en-US" sz="800" b="1" dirty="0">
              <a:solidFill>
                <a:srgbClr val="D2533C">
                  <a:lumMod val="75000"/>
                </a:srgbClr>
              </a:solidFill>
            </a:endParaRPr>
          </a:p>
          <a:p>
            <a:pPr lvl="1">
              <a:lnSpc>
                <a:spcPct val="80000"/>
              </a:lnSpc>
              <a:buClrTx/>
              <a:buSzPct val="65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D2533C">
                    <a:lumMod val="75000"/>
                  </a:srgbClr>
                </a:solidFill>
              </a:rPr>
              <a:t>Access  RIFDS  at  your  role  level</a:t>
            </a:r>
          </a:p>
          <a:p>
            <a:pPr lvl="1">
              <a:lnSpc>
                <a:spcPct val="80000"/>
              </a:lnSpc>
              <a:buClrTx/>
              <a:buSzPct val="65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D2533C">
                    <a:lumMod val="75000"/>
                  </a:srgbClr>
                </a:solidFill>
              </a:rPr>
              <a:t>Navigate  thru  RIFDS </a:t>
            </a:r>
          </a:p>
          <a:p>
            <a:pPr lvl="1">
              <a:lnSpc>
                <a:spcPct val="80000"/>
              </a:lnSpc>
              <a:buClrTx/>
              <a:buSzPct val="65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D2533C">
                    <a:lumMod val="75000"/>
                  </a:srgbClr>
                </a:solidFill>
              </a:rPr>
              <a:t>Change  and  enter  information  relating  to  routes  and  sections</a:t>
            </a:r>
          </a:p>
          <a:p>
            <a:pPr marL="585216" lvl="1" indent="0">
              <a:lnSpc>
                <a:spcPct val="80000"/>
              </a:lnSpc>
              <a:buClr>
                <a:srgbClr val="800000"/>
              </a:buClr>
              <a:buSzPct val="65000"/>
              <a:buNone/>
            </a:pPr>
            <a:endParaRPr lang="en-US" sz="1400" dirty="0">
              <a:solidFill>
                <a:srgbClr val="D2533C">
                  <a:lumMod val="75000"/>
                </a:srgbClr>
              </a:solidFill>
            </a:endParaRPr>
          </a:p>
          <a:p>
            <a:pPr lvl="0">
              <a:lnSpc>
                <a:spcPct val="80000"/>
              </a:lnSpc>
              <a:buClr>
                <a:srgbClr val="93A299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D2533C">
                    <a:lumMod val="75000"/>
                  </a:srgbClr>
                </a:solidFill>
              </a:rPr>
              <a:t>Better  understanding  of  attachment  requirements</a:t>
            </a:r>
          </a:p>
          <a:p>
            <a:pPr lvl="0">
              <a:lnSpc>
                <a:spcPct val="80000"/>
              </a:lnSpc>
              <a:buClr>
                <a:srgbClr val="93A299"/>
              </a:buClr>
              <a:buFont typeface="Wingdings" panose="05000000000000000000" pitchFamily="2" charset="2"/>
              <a:buChar char="§"/>
            </a:pPr>
            <a:endParaRPr lang="en-US" sz="1400" dirty="0">
              <a:solidFill>
                <a:srgbClr val="D2533C">
                  <a:lumMod val="75000"/>
                </a:srgbClr>
              </a:solidFill>
            </a:endParaRPr>
          </a:p>
          <a:p>
            <a:pPr lvl="0">
              <a:lnSpc>
                <a:spcPct val="80000"/>
              </a:lnSpc>
              <a:buClr>
                <a:srgbClr val="93A299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D2533C">
                    <a:lumMod val="75000"/>
                  </a:srgbClr>
                </a:solidFill>
              </a:rPr>
              <a:t>Use  various  features</a:t>
            </a:r>
          </a:p>
          <a:p>
            <a:pPr lvl="1">
              <a:lnSpc>
                <a:spcPct val="80000"/>
              </a:lnSpc>
              <a:buClrTx/>
              <a:buSzPct val="65000"/>
              <a:buFont typeface="Wingdings" panose="05000000000000000000" pitchFamily="2" charset="2"/>
              <a:buChar char="§"/>
            </a:pPr>
            <a:endParaRPr lang="en-US" sz="800" dirty="0">
              <a:solidFill>
                <a:srgbClr val="D2533C">
                  <a:lumMod val="75000"/>
                </a:srgbClr>
              </a:solidFill>
            </a:endParaRPr>
          </a:p>
          <a:p>
            <a:pPr lvl="1">
              <a:lnSpc>
                <a:spcPct val="80000"/>
              </a:lnSpc>
              <a:buClrTx/>
              <a:buSzPct val="65000"/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rgbClr val="D2533C">
                    <a:lumMod val="75000"/>
                  </a:srgbClr>
                </a:solidFill>
              </a:rPr>
              <a:t>Export</a:t>
            </a:r>
            <a:r>
              <a:rPr lang="en-US" sz="1800" dirty="0">
                <a:solidFill>
                  <a:srgbClr val="D2533C">
                    <a:lumMod val="75000"/>
                  </a:srgbClr>
                </a:solidFill>
              </a:rPr>
              <a:t>  information  from  RIFDS  to  a  file  that  can  be  used  in  another application (</a:t>
            </a:r>
            <a:r>
              <a:rPr lang="en-US" sz="1600" i="1" dirty="0">
                <a:solidFill>
                  <a:srgbClr val="D2533C">
                    <a:lumMod val="75000"/>
                  </a:srgbClr>
                </a:solidFill>
              </a:rPr>
              <a:t>text file</a:t>
            </a:r>
            <a:r>
              <a:rPr lang="en-US" sz="1800" dirty="0">
                <a:solidFill>
                  <a:srgbClr val="D2533C">
                    <a:lumMod val="75000"/>
                  </a:srgbClr>
                </a:solidFill>
              </a:rPr>
              <a:t>)</a:t>
            </a:r>
          </a:p>
          <a:p>
            <a:pPr lvl="1">
              <a:lnSpc>
                <a:spcPct val="80000"/>
              </a:lnSpc>
              <a:buClr>
                <a:srgbClr val="800000"/>
              </a:buClr>
              <a:buSzPct val="65000"/>
              <a:buFont typeface="Wingdings" panose="05000000000000000000" pitchFamily="2" charset="2"/>
              <a:buChar char="§"/>
            </a:pPr>
            <a:endParaRPr lang="en-US" sz="1400" dirty="0">
              <a:solidFill>
                <a:srgbClr val="D2533C">
                  <a:lumMod val="75000"/>
                </a:srgbClr>
              </a:solidFill>
            </a:endParaRPr>
          </a:p>
          <a:p>
            <a:pPr lvl="0">
              <a:lnSpc>
                <a:spcPct val="80000"/>
              </a:lnSpc>
              <a:buClr>
                <a:srgbClr val="93A299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D2533C">
                    <a:lumMod val="75000"/>
                  </a:srgbClr>
                </a:solidFill>
              </a:rPr>
              <a:t>Access  and  view  reports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97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Log-In Procedures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66790" y="2071708"/>
            <a:ext cx="7707087" cy="271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</a:pPr>
            <a:r>
              <a:rPr lang="en-US" sz="3600" b="1" kern="0" dirty="0">
                <a:solidFill>
                  <a:schemeClr val="tx2">
                    <a:lumMod val="75000"/>
                  </a:schemeClr>
                </a:solidFill>
              </a:rPr>
              <a:t>Username	:   </a:t>
            </a:r>
            <a:r>
              <a:rPr lang="en-US" sz="3600" b="1" kern="0" dirty="0" err="1">
                <a:solidFill>
                  <a:schemeClr val="tx2">
                    <a:lumMod val="75000"/>
                  </a:schemeClr>
                </a:solidFill>
              </a:rPr>
              <a:t>student</a:t>
            </a:r>
            <a:r>
              <a:rPr lang="en-US" sz="3600" b="1" i="1" kern="0" dirty="0" err="1">
                <a:solidFill>
                  <a:schemeClr val="tx2">
                    <a:lumMod val="75000"/>
                  </a:schemeClr>
                </a:solidFill>
              </a:rPr>
              <a:t>xx</a:t>
            </a:r>
            <a:endParaRPr lang="en-US" sz="3600" b="1" i="1" kern="0" dirty="0">
              <a:solidFill>
                <a:schemeClr val="tx2">
                  <a:lumMod val="75000"/>
                </a:schemeClr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</a:pPr>
            <a:endParaRPr lang="en-US" sz="2000" b="1" kern="0" dirty="0">
              <a:solidFill>
                <a:schemeClr val="tx2">
                  <a:lumMod val="75000"/>
                </a:schemeClr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</a:pPr>
            <a:r>
              <a:rPr lang="en-US" sz="3600" b="1" kern="0" dirty="0">
                <a:solidFill>
                  <a:schemeClr val="tx2">
                    <a:lumMod val="75000"/>
                  </a:schemeClr>
                </a:solidFill>
              </a:rPr>
              <a:t>Password	:   </a:t>
            </a:r>
            <a:r>
              <a:rPr lang="en-US" sz="3600" b="1" kern="0" dirty="0" err="1">
                <a:solidFill>
                  <a:schemeClr val="tx2">
                    <a:lumMod val="75000"/>
                  </a:schemeClr>
                </a:solidFill>
              </a:rPr>
              <a:t>student</a:t>
            </a:r>
            <a:r>
              <a:rPr lang="en-US" sz="3600" b="1" i="1" kern="0" dirty="0" err="1">
                <a:solidFill>
                  <a:schemeClr val="tx2">
                    <a:lumMod val="75000"/>
                  </a:schemeClr>
                </a:solidFill>
              </a:rPr>
              <a:t>xx</a:t>
            </a:r>
            <a:endParaRPr lang="en-US" sz="3600" b="1" kern="0" dirty="0">
              <a:solidFill>
                <a:schemeClr val="tx2">
                  <a:lumMod val="75000"/>
                </a:schemeClr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</a:pPr>
            <a:endParaRPr lang="en-US" sz="2000" b="1" kern="0" dirty="0">
              <a:solidFill>
                <a:schemeClr val="tx2">
                  <a:lumMod val="75000"/>
                </a:schemeClr>
              </a:solidFill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</a:pPr>
            <a:r>
              <a:rPr lang="en-US" sz="3600" b="1" kern="0" dirty="0">
                <a:solidFill>
                  <a:schemeClr val="tx2">
                    <a:lumMod val="75000"/>
                  </a:schemeClr>
                </a:solidFill>
              </a:rPr>
              <a:t>Database	:   </a:t>
            </a:r>
            <a:r>
              <a:rPr lang="en-US" sz="3600" b="1" kern="0" dirty="0" err="1">
                <a:solidFill>
                  <a:schemeClr val="tx2">
                    <a:lumMod val="75000"/>
                  </a:schemeClr>
                </a:solidFill>
              </a:rPr>
              <a:t>itimst</a:t>
            </a:r>
            <a:endParaRPr lang="en-US" sz="36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815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741363"/>
            <a:ext cx="2214563" cy="822325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LOGON BOX WILL APPEAR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127" y="688787"/>
            <a:ext cx="8454947" cy="4613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903483" y="5301987"/>
            <a:ext cx="6319359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16052" lvl="0" indent="-34290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Enter:  Username, Password, Database</a:t>
            </a:r>
          </a:p>
          <a:p>
            <a:pPr marL="416052" lvl="0" indent="-34290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Click “Connect”</a:t>
            </a:r>
          </a:p>
        </p:txBody>
      </p:sp>
    </p:spTree>
    <p:extLst>
      <p:ext uri="{BB962C8B-B14F-4D97-AF65-F5344CB8AC3E}">
        <p14:creationId xmlns:p14="http://schemas.microsoft.com/office/powerpoint/2010/main" val="19508047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371" y="552894"/>
            <a:ext cx="8750595" cy="5901696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3619420" y="3896475"/>
            <a:ext cx="718664" cy="389513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glow rad="101600">
              <a:srgbClr val="0099CC">
                <a:satMod val="175000"/>
                <a:alpha val="40000"/>
              </a:srgbClr>
            </a:glow>
          </a:effectLst>
        </p:spPr>
        <p:txBody>
          <a:bodyPr vert="horz" wrap="square" lIns="45720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200"/>
              <a:buFont typeface="Times New Roman" pitchFamily="18" charset="0"/>
              <a:buChar char="•"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585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831863"/>
          </a:xfr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What  you  will  see  after  Logging  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83" y="967566"/>
            <a:ext cx="7961850" cy="551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8257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2515" y="322288"/>
            <a:ext cx="10216369" cy="952820"/>
          </a:xfr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Basic  Navigation  thru  RIFDS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13325" y="1376517"/>
            <a:ext cx="8191180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2400" b="1" kern="0" dirty="0">
                <a:solidFill>
                  <a:srgbClr val="D2533C"/>
                </a:solidFill>
              </a:rPr>
              <a:t>The following screen shots will be used to reference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SzPct val="80000"/>
            </a:pPr>
            <a:endParaRPr lang="en-US" sz="2400" b="1" kern="0" dirty="0">
              <a:solidFill>
                <a:srgbClr val="D2533C"/>
              </a:solidFill>
            </a:endParaRPr>
          </a:p>
          <a:p>
            <a:pPr marL="687388" lvl="1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2400" kern="0" dirty="0">
                <a:solidFill>
                  <a:srgbClr val="D2533C"/>
                </a:solidFill>
              </a:rPr>
              <a:t>The  Vertical  Tool  Bar </a:t>
            </a:r>
          </a:p>
          <a:p>
            <a:pPr marL="576263" lvl="1" indent="-231775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800" kern="0" dirty="0">
              <a:solidFill>
                <a:srgbClr val="D2533C"/>
              </a:solidFill>
            </a:endParaRPr>
          </a:p>
          <a:p>
            <a:pPr marL="687388" lvl="1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2400" kern="0" dirty="0">
                <a:solidFill>
                  <a:srgbClr val="D2533C"/>
                </a:solidFill>
              </a:rPr>
              <a:t>Attachments  Levels</a:t>
            </a:r>
          </a:p>
          <a:p>
            <a:pPr marL="576263" lvl="1" indent="-231775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800" kern="0" dirty="0">
              <a:solidFill>
                <a:srgbClr val="D2533C"/>
              </a:solidFill>
            </a:endParaRPr>
          </a:p>
          <a:p>
            <a:pPr marL="687388" lvl="1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2400" kern="0" dirty="0">
                <a:solidFill>
                  <a:srgbClr val="D2533C"/>
                </a:solidFill>
              </a:rPr>
              <a:t>Help  Library/Help  Library  Screen</a:t>
            </a:r>
          </a:p>
          <a:p>
            <a:pPr marL="576263" lvl="1" indent="-231775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800" kern="0" dirty="0">
              <a:solidFill>
                <a:srgbClr val="D2533C"/>
              </a:solidFill>
            </a:endParaRPr>
          </a:p>
          <a:p>
            <a:pPr marL="687388" lvl="1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2400" kern="0" dirty="0">
                <a:solidFill>
                  <a:srgbClr val="D2533C"/>
                </a:solidFill>
              </a:rPr>
              <a:t>Main  Navigation  Tabs</a:t>
            </a:r>
          </a:p>
          <a:p>
            <a:pPr marL="576263" lvl="1" indent="-231775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800" i="1" kern="0" dirty="0">
              <a:solidFill>
                <a:srgbClr val="D2533C"/>
              </a:solidFill>
            </a:endParaRPr>
          </a:p>
          <a:p>
            <a:pPr marL="687388" lvl="1" indent="-3429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2400" kern="0" dirty="0">
                <a:solidFill>
                  <a:srgbClr val="D2533C"/>
                </a:solidFill>
              </a:rPr>
              <a:t>Logging  Off </a:t>
            </a:r>
          </a:p>
        </p:txBody>
      </p:sp>
    </p:spTree>
    <p:extLst>
      <p:ext uri="{BB962C8B-B14F-4D97-AF65-F5344CB8AC3E}">
        <p14:creationId xmlns:p14="http://schemas.microsoft.com/office/powerpoint/2010/main" val="324279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Agenda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66875" y="1533192"/>
            <a:ext cx="8918841" cy="4410409"/>
          </a:xfrm>
        </p:spPr>
        <p:txBody>
          <a:bodyPr>
            <a:normAutofit fontScale="85000" lnSpcReduction="10000"/>
          </a:bodyPr>
          <a:lstStyle/>
          <a:p>
            <a:pPr marL="137160" lvl="0" indent="0" algn="ctr" defTabSz="457200">
              <a:buNone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DAY  1</a:t>
            </a:r>
          </a:p>
          <a:p>
            <a:pPr marL="0" lv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 </a:t>
            </a: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8:30a – 9:00a		Introductions, Agenda review</a:t>
            </a:r>
          </a:p>
          <a:p>
            <a:pPr marL="0" lv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 9:00a – 10:00a		Subjects:   Background,  Evolution,  Process,  IT system</a:t>
            </a:r>
          </a:p>
          <a:p>
            <a:pPr marL="0" lv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en-US" sz="19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10:00a  –  10:15a</a:t>
            </a:r>
            <a:r>
              <a:rPr lang="en-US" sz="2100" b="1" dirty="0">
                <a:solidFill>
                  <a:srgbClr val="00B050"/>
                </a:solidFill>
                <a:cs typeface="Times New Roman" panose="02020603050405020304" pitchFamily="18" charset="0"/>
              </a:rPr>
              <a:t>		</a:t>
            </a:r>
            <a:r>
              <a:rPr lang="en-US" sz="19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Break</a:t>
            </a:r>
          </a:p>
          <a:p>
            <a:pPr mar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10:15a – 11:00a	 	Subjects:   Permissions, Access,  Roles,  Privileges</a:t>
            </a:r>
          </a:p>
          <a:p>
            <a:pPr mar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11:00a – 11:45a 	Training:    intent/basics/orientation</a:t>
            </a:r>
          </a:p>
          <a:p>
            <a:pPr mar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21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  </a:t>
            </a:r>
            <a:r>
              <a:rPr lang="en-US" sz="19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11:45a   –   1:00p</a:t>
            </a:r>
            <a:r>
              <a:rPr lang="en-US" sz="21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		</a:t>
            </a:r>
            <a:r>
              <a:rPr lang="en-US" sz="19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Lunch</a:t>
            </a:r>
            <a:endParaRPr lang="en-US" sz="1900" b="1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 1:00p  –   2:15p		New  regulatory  requirements (</a:t>
            </a: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  <a:hlinkClick r:id="rId4" action="ppaction://hlinkfile"/>
              </a:rPr>
              <a:t>subpart D</a:t>
            </a: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pPr mar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 2:15p  –   3:15p		“Correcting” a Facility (</a:t>
            </a:r>
            <a:r>
              <a:rPr lang="en-US" sz="2100" b="1" i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road &amp; </a:t>
            </a:r>
            <a:r>
              <a:rPr lang="en-US" sz="2100" b="1" i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  <a:hlinkClick r:id="rId5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bridge</a:t>
            </a:r>
            <a:r>
              <a:rPr lang="en-US" sz="2100" b="1" i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section</a:t>
            </a: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pPr mar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 </a:t>
            </a:r>
            <a:r>
              <a:rPr lang="en-US" sz="19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3:15p   –    3:30p</a:t>
            </a:r>
            <a:r>
              <a:rPr lang="en-US" sz="2100" b="1" dirty="0">
                <a:solidFill>
                  <a:srgbClr val="00B050"/>
                </a:solidFill>
                <a:cs typeface="Times New Roman" panose="02020603050405020304" pitchFamily="18" charset="0"/>
              </a:rPr>
              <a:t>		</a:t>
            </a:r>
            <a:r>
              <a:rPr lang="en-US" sz="19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Break</a:t>
            </a:r>
          </a:p>
          <a:p>
            <a:pPr mar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3:30p  –   4:30p		 “Correcting” a Facility (</a:t>
            </a:r>
            <a:r>
              <a:rPr lang="en-US" sz="2100" b="1" i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road &amp; </a:t>
            </a:r>
            <a:r>
              <a:rPr lang="en-US" sz="2100" b="1" i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  <a:hlinkClick r:id="rId5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bridge</a:t>
            </a:r>
            <a:r>
              <a:rPr lang="en-US" sz="2100" b="1" i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section</a:t>
            </a: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pPr mar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4247F5-361B-4355-BEAF-B18B2B9B02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715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2102"/>
            <a:ext cx="10972800" cy="743488"/>
          </a:xfr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Basic Navigation – Vertical Tool Bar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83" y="967566"/>
            <a:ext cx="7961850" cy="551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 bwMode="auto">
          <a:xfrm>
            <a:off x="1807534" y="1073892"/>
            <a:ext cx="1616149" cy="53807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45720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1200"/>
              <a:buFont typeface="Times New Roman" pitchFamily="18" charset="0"/>
              <a:buChar char="•"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3499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487105" cy="876333"/>
          </a:xfr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Basic Navigation – Attachments Levels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55" y="962595"/>
            <a:ext cx="8078379" cy="5570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679405" y="3513911"/>
            <a:ext cx="435936" cy="1249476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4572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003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041" y="1001621"/>
            <a:ext cx="8006317" cy="548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854915"/>
          </a:xfr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Basic Navigation – Help Library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953095" y="1555844"/>
            <a:ext cx="297180" cy="519351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lIns="4572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770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900423"/>
          </a:xfr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Basic Navigation – Help Library Screen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83" y="1175061"/>
            <a:ext cx="7212108" cy="540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64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837" y="1114717"/>
            <a:ext cx="7868094" cy="5438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976110"/>
          </a:xfr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Basic Navigation – “Navigation” Tab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466214" y="1511797"/>
            <a:ext cx="1329069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4572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337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767" y="976164"/>
            <a:ext cx="7910659" cy="547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224977" cy="902523"/>
          </a:xfr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Basic Navigation – “Process Record Status” Tab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4391248" y="1435313"/>
            <a:ext cx="1392864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4572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76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7991" y="274640"/>
            <a:ext cx="10147725" cy="962491"/>
          </a:xfr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Basic Navigation – “System Announcements” Tab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626588" y="1562058"/>
            <a:ext cx="1316473" cy="519351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457200" anchor="ctr"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041" y="1183780"/>
            <a:ext cx="7743493" cy="534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57942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Logging Off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13109" y="1974796"/>
            <a:ext cx="82757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2"/>
                </a:solidFill>
              </a:rPr>
              <a:t>User  will  have  to  close  forms  first  to  return  to  the  Main  Navigation  screen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2"/>
                </a:solidFill>
              </a:rPr>
              <a:t>From  Main  Navigation  screen  click  on  “CLOSE”  located  at  the  bottom  of  the  Vertical  Tool  Bar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76" y="4255053"/>
            <a:ext cx="15240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862280" y="5611589"/>
            <a:ext cx="664534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4572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773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Changing/Modifying the Inventory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13216" y="1967114"/>
            <a:ext cx="86868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D2533C"/>
                </a:solidFill>
              </a:rPr>
              <a:t> “</a:t>
            </a:r>
            <a:r>
              <a:rPr lang="en-US" sz="3200" b="1" dirty="0">
                <a:solidFill>
                  <a:srgbClr val="D2533C"/>
                </a:solidFill>
              </a:rPr>
              <a:t>Corrections</a:t>
            </a:r>
            <a:r>
              <a:rPr lang="en-US" sz="3200" dirty="0">
                <a:solidFill>
                  <a:srgbClr val="D2533C"/>
                </a:solidFill>
              </a:rPr>
              <a:t>” to existing record/route/facility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000" dirty="0">
              <a:solidFill>
                <a:srgbClr val="D2533C"/>
              </a:solidFill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i="1" dirty="0">
                <a:solidFill>
                  <a:srgbClr val="D2533C"/>
                </a:solidFill>
              </a:rPr>
              <a:t>170.442 (e)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000" i="1" dirty="0">
              <a:solidFill>
                <a:srgbClr val="D2533C"/>
              </a:solidFill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i="1" dirty="0">
                <a:solidFill>
                  <a:srgbClr val="D2533C"/>
                </a:solidFill>
              </a:rPr>
              <a:t>“the Secretaries have the authority to maintain the NTTFI and shall ensure the eligibility of the facilities </a:t>
            </a:r>
            <a:r>
              <a:rPr lang="en-US" sz="2800" i="1" u="dbl" dirty="0">
                <a:solidFill>
                  <a:srgbClr val="D2533C"/>
                </a:solidFill>
              </a:rPr>
              <a:t>and the accuracy of the data included</a:t>
            </a:r>
            <a:r>
              <a:rPr lang="en-US" sz="2800" i="1" dirty="0">
                <a:solidFill>
                  <a:srgbClr val="D2533C"/>
                </a:solidFill>
              </a:rPr>
              <a:t> in the NTTFI.”</a:t>
            </a:r>
          </a:p>
        </p:txBody>
      </p:sp>
    </p:spTree>
    <p:extLst>
      <p:ext uri="{BB962C8B-B14F-4D97-AF65-F5344CB8AC3E}">
        <p14:creationId xmlns:p14="http://schemas.microsoft.com/office/powerpoint/2010/main" val="38023401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Changing/Modifying the Inventory (cont.)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88170" y="1709928"/>
            <a:ext cx="898303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D2533C"/>
                </a:solidFill>
              </a:rPr>
              <a:t>“</a:t>
            </a:r>
            <a:r>
              <a:rPr lang="en-US" sz="3200" b="1" dirty="0">
                <a:solidFill>
                  <a:srgbClr val="D2533C"/>
                </a:solidFill>
              </a:rPr>
              <a:t>Updating</a:t>
            </a:r>
            <a:r>
              <a:rPr lang="en-US" sz="3200" dirty="0">
                <a:solidFill>
                  <a:srgbClr val="D2533C"/>
                </a:solidFill>
              </a:rPr>
              <a:t>”  a  Legacy  or  </a:t>
            </a:r>
            <a:r>
              <a:rPr lang="en-US" sz="3200" u="sng" dirty="0">
                <a:solidFill>
                  <a:srgbClr val="D2533C"/>
                </a:solidFill>
              </a:rPr>
              <a:t>RIFDS-ready</a:t>
            </a:r>
            <a:r>
              <a:rPr lang="en-US" sz="3200" dirty="0">
                <a:solidFill>
                  <a:srgbClr val="D2533C"/>
                </a:solidFill>
              </a:rPr>
              <a:t>  record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i="1" dirty="0">
                <a:solidFill>
                  <a:srgbClr val="D2533C"/>
                </a:solidFill>
              </a:rPr>
              <a:t>170.444(b)</a:t>
            </a:r>
            <a:r>
              <a:rPr lang="en-US" sz="2400" i="1" dirty="0">
                <a:solidFill>
                  <a:srgbClr val="D2533C"/>
                </a:solidFill>
              </a:rPr>
              <a:t> – </a:t>
            </a:r>
            <a:r>
              <a:rPr lang="en-US" sz="2800" i="1" dirty="0">
                <a:solidFill>
                  <a:srgbClr val="D2533C"/>
                </a:solidFill>
              </a:rPr>
              <a:t>“updating the data on a facility </a:t>
            </a:r>
            <a:r>
              <a:rPr lang="en-US" sz="2800" i="1" u="dbl" dirty="0">
                <a:solidFill>
                  <a:srgbClr val="D2533C"/>
                </a:solidFill>
              </a:rPr>
              <a:t>currently listed</a:t>
            </a:r>
            <a:r>
              <a:rPr lang="en-US" sz="2800" i="1" dirty="0">
                <a:solidFill>
                  <a:srgbClr val="D2533C"/>
                </a:solidFill>
              </a:rPr>
              <a:t> in the NTTFI is carried out as follows:”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000" i="1" dirty="0">
              <a:solidFill>
                <a:srgbClr val="D2533C"/>
              </a:solidFill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D2533C"/>
                </a:solidFill>
              </a:rPr>
              <a:t>  Renumber  a  route  or  section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D2533C"/>
                </a:solidFill>
              </a:rPr>
              <a:t>  Delete  a  route  or  section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D2533C"/>
                </a:solidFill>
              </a:rPr>
              <a:t> “Direct-to-Official”  tab  updates</a:t>
            </a:r>
          </a:p>
        </p:txBody>
      </p:sp>
    </p:spTree>
    <p:extLst>
      <p:ext uri="{BB962C8B-B14F-4D97-AF65-F5344CB8AC3E}">
        <p14:creationId xmlns:p14="http://schemas.microsoft.com/office/powerpoint/2010/main" val="3706632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Agenda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68611" y="1286701"/>
            <a:ext cx="9014604" cy="5396487"/>
          </a:xfrm>
        </p:spPr>
        <p:txBody>
          <a:bodyPr>
            <a:normAutofit fontScale="40000" lnSpcReduction="20000"/>
          </a:bodyPr>
          <a:lstStyle/>
          <a:p>
            <a:pPr marL="137160" lvl="0" indent="0" algn="ctr">
              <a:buClr>
                <a:prstClr val="white">
                  <a:shade val="95000"/>
                </a:prstClr>
              </a:buClr>
              <a:buNone/>
            </a:pPr>
            <a:endParaRPr lang="en-US" sz="3200" b="1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137160" lvl="0" indent="0" algn="ctr">
              <a:buClr>
                <a:prstClr val="white">
                  <a:shade val="95000"/>
                </a:prstClr>
              </a:buClr>
              <a:buNone/>
            </a:pPr>
            <a:r>
              <a:rPr lang="en-US" sz="59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DAY  2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  <a:tabLst>
                <a:tab pos="690563" algn="l"/>
              </a:tabLst>
            </a:pPr>
            <a:r>
              <a:rPr lang="en-US" sz="29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	 </a:t>
            </a:r>
            <a:r>
              <a:rPr lang="en-US" sz="45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8:30a –   9:00a	Review Day 1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  <a:tabLst>
                <a:tab pos="690563" algn="l"/>
              </a:tabLst>
            </a:pPr>
            <a:r>
              <a:rPr lang="en-US" sz="45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	 9:00a – 10:15a	“Updating” a Legacy or RIFDS-ready record</a:t>
            </a:r>
          </a:p>
          <a:p>
            <a:pPr marL="0" lvl="0" indent="0" defTabSz="2286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  <a:tabLst>
                <a:tab pos="228600" algn="l"/>
              </a:tabLst>
            </a:pPr>
            <a:r>
              <a:rPr lang="en-US" sz="45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														-  ‘age of your inventory’</a:t>
            </a:r>
          </a:p>
          <a:p>
            <a:pPr marL="0" lvl="0" indent="0" defTabSz="2286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  <a:tabLst>
                <a:tab pos="228600" algn="l"/>
              </a:tabLst>
            </a:pPr>
            <a:r>
              <a:rPr lang="en-US" sz="45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			 											-  discuss ‘grandfathered-in’ routes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  <a:tabLst>
                <a:tab pos="690563" algn="l"/>
              </a:tabLst>
            </a:pPr>
            <a:r>
              <a:rPr lang="en-US" sz="4500" b="1" dirty="0">
                <a:solidFill>
                  <a:srgbClr val="00B050"/>
                </a:solidFill>
                <a:cs typeface="Times New Roman" panose="02020603050405020304" pitchFamily="18" charset="0"/>
              </a:rPr>
              <a:t>  	</a:t>
            </a:r>
            <a:r>
              <a:rPr lang="en-US" sz="38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10:15a   –   10:45a</a:t>
            </a:r>
            <a:r>
              <a:rPr lang="en-US" sz="4500" b="1" dirty="0">
                <a:solidFill>
                  <a:srgbClr val="00B050"/>
                </a:solidFill>
                <a:cs typeface="Times New Roman" panose="02020603050405020304" pitchFamily="18" charset="0"/>
              </a:rPr>
              <a:t>	</a:t>
            </a:r>
            <a:r>
              <a:rPr lang="en-US" sz="40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Break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  <a:tabLst>
                <a:tab pos="690563" algn="l"/>
              </a:tabLst>
            </a:pPr>
            <a:r>
              <a:rPr lang="en-US" sz="45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	10:45a – 11:45a	Delete a Route/Section  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  <a:tabLst>
                <a:tab pos="690563" algn="l"/>
              </a:tabLst>
            </a:pPr>
            <a:r>
              <a:rPr lang="en-US" sz="45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				Renumber/Resection a Route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  <a:tabLst>
                <a:tab pos="690563" algn="l"/>
              </a:tabLst>
            </a:pPr>
            <a:r>
              <a:rPr lang="en-US" sz="45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				Direct-to-Official updates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  <a:tabLst>
                <a:tab pos="690563" algn="l"/>
              </a:tabLst>
            </a:pPr>
            <a:r>
              <a:rPr lang="en-US" sz="45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	</a:t>
            </a:r>
            <a:r>
              <a:rPr lang="en-US" sz="38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11:45a   –   1:00p</a:t>
            </a:r>
            <a:r>
              <a:rPr lang="en-US" sz="4500" b="1" dirty="0">
                <a:solidFill>
                  <a:srgbClr val="00B050"/>
                </a:solidFill>
                <a:cs typeface="Times New Roman" panose="02020603050405020304" pitchFamily="18" charset="0"/>
              </a:rPr>
              <a:t>	</a:t>
            </a:r>
            <a:r>
              <a:rPr lang="en-US" sz="40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Lunch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  <a:tabLst>
                <a:tab pos="690563" algn="l"/>
              </a:tabLst>
            </a:pPr>
            <a:r>
              <a:rPr lang="en-US" sz="45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	 1:00p –  2:30p	“Adding” a new Route/Facility</a:t>
            </a: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  <a:tabLst>
                <a:tab pos="690563" algn="l"/>
              </a:tabLst>
            </a:pPr>
            <a:r>
              <a:rPr lang="en-US" sz="45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	 </a:t>
            </a:r>
            <a:r>
              <a:rPr lang="en-US" sz="3800" b="1" dirty="0">
                <a:solidFill>
                  <a:srgbClr val="00B050"/>
                </a:solidFill>
                <a:cs typeface="Times New Roman" panose="02020603050405020304" pitchFamily="18" charset="0"/>
              </a:rPr>
              <a:t>2:30p   –    2:45p</a:t>
            </a:r>
            <a:r>
              <a:rPr lang="en-US" sz="4500" b="1" dirty="0">
                <a:solidFill>
                  <a:srgbClr val="00B050"/>
                </a:solidFill>
                <a:cs typeface="Times New Roman" panose="02020603050405020304" pitchFamily="18" charset="0"/>
              </a:rPr>
              <a:t>	</a:t>
            </a:r>
            <a:r>
              <a:rPr lang="en-US" sz="40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Break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  <a:tabLst>
                <a:tab pos="690563" algn="l"/>
              </a:tabLst>
            </a:pPr>
            <a:r>
              <a:rPr lang="en-US" sz="45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 	 2:30p –  3:30p 	continued  “Adding”</a:t>
            </a:r>
            <a:r>
              <a:rPr lang="en-US" sz="29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4247F5-361B-4355-BEAF-B18B2B9B02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475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Changing/Modifying the Inventory (cont.)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1705" y="1670224"/>
            <a:ext cx="105851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18288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D2533C"/>
                </a:solidFill>
              </a:rPr>
              <a:t>“</a:t>
            </a:r>
            <a:r>
              <a:rPr lang="en-US" sz="3200" b="1" dirty="0">
                <a:solidFill>
                  <a:srgbClr val="D2533C"/>
                </a:solidFill>
              </a:rPr>
              <a:t>Adding</a:t>
            </a:r>
            <a:r>
              <a:rPr lang="en-US" sz="3200" dirty="0">
                <a:solidFill>
                  <a:srgbClr val="D2533C"/>
                </a:solidFill>
              </a:rPr>
              <a:t>”  a  new  record/route/facility</a:t>
            </a:r>
          </a:p>
          <a:p>
            <a:pPr marL="285750" lvl="0" indent="-285750" defTabSz="18288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000" dirty="0">
              <a:solidFill>
                <a:srgbClr val="D2533C"/>
              </a:solidFill>
            </a:endParaRPr>
          </a:p>
          <a:p>
            <a:pPr marL="742950" lvl="1" indent="-285750" defTabSz="18288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i="1" dirty="0">
                <a:solidFill>
                  <a:srgbClr val="D2533C"/>
                </a:solidFill>
              </a:rPr>
              <a:t>170.444 (a)</a:t>
            </a:r>
            <a:r>
              <a:rPr lang="en-US" sz="2400" i="1" dirty="0">
                <a:solidFill>
                  <a:srgbClr val="D2533C"/>
                </a:solidFill>
              </a:rPr>
              <a:t>  -  “Submitting data into the NTTFI </a:t>
            </a:r>
            <a:r>
              <a:rPr lang="en-US" sz="2400" i="1" u="dbl" dirty="0">
                <a:solidFill>
                  <a:srgbClr val="D2533C"/>
                </a:solidFill>
              </a:rPr>
              <a:t>for a new facility</a:t>
            </a:r>
            <a:r>
              <a:rPr lang="en-US" sz="2400" i="1" dirty="0">
                <a:solidFill>
                  <a:srgbClr val="D2533C"/>
                </a:solidFill>
              </a:rPr>
              <a:t> is carried out on an annual basis as follows:”</a:t>
            </a:r>
          </a:p>
          <a:p>
            <a:pPr marL="742950" lvl="1" indent="-285750" defTabSz="18288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i="1" dirty="0">
                <a:solidFill>
                  <a:srgbClr val="D2533C"/>
                </a:solidFill>
              </a:rPr>
              <a:t>170.446	(a-g)	</a:t>
            </a:r>
            <a:r>
              <a:rPr lang="en-US" sz="2400" i="1" dirty="0">
                <a:solidFill>
                  <a:srgbClr val="D2533C"/>
                </a:solidFill>
              </a:rPr>
              <a:t>-  minimum attachments apply</a:t>
            </a:r>
          </a:p>
          <a:p>
            <a:pPr lvl="4" defTabSz="182880">
              <a:spcBef>
                <a:spcPts val="600"/>
              </a:spcBef>
              <a:spcAft>
                <a:spcPts val="600"/>
              </a:spcAft>
            </a:pPr>
            <a:r>
              <a:rPr lang="en-US" sz="2400" i="1" dirty="0">
                <a:solidFill>
                  <a:srgbClr val="D2533C"/>
                </a:solidFill>
              </a:rPr>
              <a:t>		 </a:t>
            </a:r>
            <a:r>
              <a:rPr lang="en-US" sz="2800" b="1" i="1" dirty="0">
                <a:solidFill>
                  <a:srgbClr val="D2533C"/>
                </a:solidFill>
              </a:rPr>
              <a:t>(h)</a:t>
            </a:r>
            <a:r>
              <a:rPr lang="en-US" sz="2400" i="1" dirty="0">
                <a:solidFill>
                  <a:srgbClr val="D2533C"/>
                </a:solidFill>
              </a:rPr>
              <a:t>			-  </a:t>
            </a:r>
            <a:r>
              <a:rPr lang="en-US" sz="2400" b="1" i="1" dirty="0">
                <a:solidFill>
                  <a:srgbClr val="D2533C"/>
                </a:solidFill>
              </a:rPr>
              <a:t>if</a:t>
            </a:r>
            <a:r>
              <a:rPr lang="en-US" sz="2400" i="1" dirty="0">
                <a:solidFill>
                  <a:srgbClr val="D2533C"/>
                </a:solidFill>
              </a:rPr>
              <a:t> record/route/facility is proposed, </a:t>
            </a:r>
            <a:r>
              <a:rPr lang="en-US" sz="2400" b="1" i="1" dirty="0">
                <a:solidFill>
                  <a:srgbClr val="D2533C"/>
                </a:solidFill>
              </a:rPr>
              <a:t>see</a:t>
            </a:r>
            <a:r>
              <a:rPr lang="en-US" sz="2400" i="1" dirty="0">
                <a:solidFill>
                  <a:srgbClr val="D2533C"/>
                </a:solidFill>
              </a:rPr>
              <a:t> 170.443</a:t>
            </a:r>
          </a:p>
          <a:p>
            <a:pPr marL="742950" lvl="1" indent="-285750" defTabSz="18288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i="1" dirty="0">
                <a:solidFill>
                  <a:srgbClr val="D2533C"/>
                </a:solidFill>
              </a:rPr>
              <a:t>170.443	(a)(1-8)</a:t>
            </a:r>
            <a:r>
              <a:rPr lang="en-US" sz="2400" i="1" dirty="0">
                <a:solidFill>
                  <a:srgbClr val="D2533C"/>
                </a:solidFill>
              </a:rPr>
              <a:t>	- additional attachments apply</a:t>
            </a:r>
          </a:p>
          <a:p>
            <a:pPr lvl="7" defTabSz="182880">
              <a:spcBef>
                <a:spcPts val="600"/>
              </a:spcBef>
              <a:spcAft>
                <a:spcPts val="600"/>
              </a:spcAft>
            </a:pPr>
            <a:r>
              <a:rPr lang="en-US" sz="2400" i="1" dirty="0">
                <a:solidFill>
                  <a:srgbClr val="D2533C"/>
                </a:solidFill>
              </a:rPr>
              <a:t>		- BIADOT/FHWA quality assurance team</a:t>
            </a:r>
          </a:p>
          <a:p>
            <a:pPr lvl="3" defTabSz="182880">
              <a:spcBef>
                <a:spcPts val="600"/>
              </a:spcBef>
              <a:spcAft>
                <a:spcPts val="600"/>
              </a:spcAft>
            </a:pPr>
            <a:r>
              <a:rPr lang="en-US" sz="2800" b="1" i="1" dirty="0">
                <a:solidFill>
                  <a:srgbClr val="D2533C"/>
                </a:solidFill>
              </a:rPr>
              <a:t>					(b)</a:t>
            </a:r>
            <a:r>
              <a:rPr lang="en-US" sz="2400" i="1" dirty="0">
                <a:solidFill>
                  <a:srgbClr val="D2533C"/>
                </a:solidFill>
              </a:rPr>
              <a:t>  -  ‘optional’  attachments</a:t>
            </a:r>
            <a:endParaRPr lang="en-US" sz="3200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827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0831A-F948-4C9A-9F5E-3E6DA479A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170.443 - BIADOT/FHWA  review  team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E2AAFD-47BD-403E-AA20-4A1806029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58519-DF3B-4F18-AE93-06CCDF81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5862E3-F7C5-4134-BC21-8DD6188E1D45}"/>
              </a:ext>
            </a:extLst>
          </p:cNvPr>
          <p:cNvSpPr/>
          <p:nvPr/>
        </p:nvSpPr>
        <p:spPr>
          <a:xfrm>
            <a:off x="1670316" y="1986164"/>
            <a:ext cx="937868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D2533C"/>
                </a:solidFill>
              </a:rPr>
              <a:t>Reports to: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D2533C"/>
                </a:solidFill>
              </a:rPr>
              <a:t>Erin Kinley</a:t>
            </a:r>
            <a:r>
              <a:rPr lang="en-US" sz="2400" dirty="0">
                <a:solidFill>
                  <a:srgbClr val="D2533C"/>
                </a:solidFill>
              </a:rPr>
              <a:t>, Director	–  Office of Tribal Transportation (FHWA)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D2533C"/>
                </a:solidFill>
              </a:rPr>
              <a:t>LeRoy </a:t>
            </a:r>
            <a:r>
              <a:rPr lang="en-US" sz="2400" b="1" dirty="0" err="1">
                <a:solidFill>
                  <a:srgbClr val="D2533C"/>
                </a:solidFill>
              </a:rPr>
              <a:t>Gishi</a:t>
            </a:r>
            <a:r>
              <a:rPr lang="en-US" sz="2400" dirty="0">
                <a:solidFill>
                  <a:srgbClr val="D2533C"/>
                </a:solidFill>
              </a:rPr>
              <a:t>, Chief	–  Division of Transportation (BIADOT)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200" dirty="0">
              <a:solidFill>
                <a:srgbClr val="D2533C"/>
              </a:solidFill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D2533C"/>
                </a:solidFill>
              </a:rPr>
              <a:t>Team Co-Leads:</a:t>
            </a:r>
          </a:p>
          <a:p>
            <a:pPr marL="742950" lvl="1" indent="-285750" defTabSz="2286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i="1" dirty="0">
                <a:solidFill>
                  <a:srgbClr val="D2533C"/>
                </a:solidFill>
              </a:rPr>
              <a:t>Anthony Spann</a:t>
            </a:r>
            <a:r>
              <a:rPr lang="en-US" sz="2400" i="1" dirty="0">
                <a:solidFill>
                  <a:srgbClr val="D2533C"/>
                </a:solidFill>
              </a:rPr>
              <a:t>  -	Office of Tribal Transportation</a:t>
            </a:r>
          </a:p>
          <a:p>
            <a:pPr marL="742950" lvl="1" indent="-285750" defTabSz="2286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i="1" dirty="0">
                <a:solidFill>
                  <a:srgbClr val="D2533C"/>
                </a:solidFill>
              </a:rPr>
              <a:t>Paul Bonar</a:t>
            </a:r>
            <a:r>
              <a:rPr lang="en-US" sz="2400" i="1" dirty="0">
                <a:solidFill>
                  <a:srgbClr val="D2533C"/>
                </a:solidFill>
              </a:rPr>
              <a:t>				-	BIA,  Western Regional Office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i="1" dirty="0">
              <a:solidFill>
                <a:srgbClr val="D2533C"/>
              </a:solidFill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7107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The  Validation  Routine  in  RIFDS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90577" y="1456661"/>
            <a:ext cx="940612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2"/>
                </a:solidFill>
              </a:rPr>
              <a:t>Running the Validation Routine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“</a:t>
            </a:r>
            <a:r>
              <a:rPr lang="en-US" sz="2000" i="1" dirty="0">
                <a:solidFill>
                  <a:schemeClr val="tx2"/>
                </a:solidFill>
              </a:rPr>
              <a:t>SAVE</a:t>
            </a:r>
            <a:r>
              <a:rPr lang="en-US" sz="2000" dirty="0">
                <a:solidFill>
                  <a:schemeClr val="tx2"/>
                </a:solidFill>
              </a:rPr>
              <a:t>”  button at bottom of all section input screens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2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D2533C"/>
                </a:solidFill>
              </a:rPr>
              <a:t>Pre-Validation  Errors </a:t>
            </a:r>
          </a:p>
          <a:p>
            <a:pPr lvl="0"/>
            <a:endParaRPr lang="en-US" sz="800" dirty="0">
              <a:solidFill>
                <a:srgbClr val="D2533C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D2533C"/>
                </a:solidFill>
              </a:rPr>
              <a:t>Core  Validation  Errors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endParaRPr lang="en-US" sz="800" dirty="0">
              <a:solidFill>
                <a:srgbClr val="D2533C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D2533C"/>
                </a:solidFill>
              </a:rPr>
              <a:t>Attachment  Validation  Errors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D2533C"/>
                </a:solidFill>
              </a:rPr>
              <a:t>Will  happen  upon  hitting  submittal  button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505" y="2207805"/>
            <a:ext cx="78390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7853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What Happens When an Update Record is Submitted to BIADOT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69312" y="1890272"/>
            <a:ext cx="89164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D2533C"/>
                </a:solidFill>
              </a:rPr>
              <a:t>Update Records are submitted to and reviewed by BIADOT QA staff . 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200" b="1" dirty="0">
              <a:solidFill>
                <a:srgbClr val="D2533C"/>
              </a:solidFill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D2533C"/>
                </a:solidFill>
              </a:rPr>
              <a:t>They review the route and attachments and either approve or return them to the Region or Field. 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200" b="1" dirty="0">
              <a:solidFill>
                <a:srgbClr val="D2533C"/>
              </a:solidFill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D2533C"/>
                </a:solidFill>
              </a:rPr>
              <a:t>If returned,  the BIADOT staff place remarks in the “BIA-DOT Remark” field.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36848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What Happens When an  Update Record is Submitted to BIADOT (cont.)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75907" y="1803345"/>
            <a:ext cx="10164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D2533C"/>
                </a:solidFill>
              </a:rPr>
              <a:t>When approved, a secondary  “</a:t>
            </a:r>
            <a:r>
              <a:rPr lang="en-US" b="1" i="1" dirty="0">
                <a:solidFill>
                  <a:srgbClr val="D2533C"/>
                </a:solidFill>
              </a:rPr>
              <a:t>APPROVED”</a:t>
            </a:r>
            <a:r>
              <a:rPr lang="en-US" b="1" dirty="0">
                <a:solidFill>
                  <a:srgbClr val="D2533C"/>
                </a:solidFill>
              </a:rPr>
              <a:t>  record is generated and must be discharged to </a:t>
            </a:r>
            <a:r>
              <a:rPr lang="en-US" b="1" u="sng" dirty="0">
                <a:solidFill>
                  <a:srgbClr val="D2533C"/>
                </a:solidFill>
              </a:rPr>
              <a:t>complete</a:t>
            </a:r>
            <a:r>
              <a:rPr lang="en-US" b="1" dirty="0">
                <a:solidFill>
                  <a:srgbClr val="D2533C"/>
                </a:solidFill>
              </a:rPr>
              <a:t> approval process.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962" y="2817805"/>
            <a:ext cx="8383329" cy="33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424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RIFDS Wrap-Up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28370" y="1682805"/>
            <a:ext cx="6915631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800000"/>
              </a:buClr>
              <a:buSzPct val="80000"/>
            </a:pPr>
            <a:r>
              <a:rPr lang="en-US" sz="2400" b="1" dirty="0">
                <a:solidFill>
                  <a:schemeClr val="tx2"/>
                </a:solidFill>
              </a:rPr>
              <a:t>You  now  know  the  basics  of  how  to:</a:t>
            </a:r>
          </a:p>
          <a:p>
            <a:pPr marL="230188" indent="-230188">
              <a:spcBef>
                <a:spcPct val="20000"/>
              </a:spcBef>
              <a:buClr>
                <a:srgbClr val="800000"/>
              </a:buClr>
              <a:buSzPct val="80000"/>
              <a:buFont typeface="Wingdings" pitchFamily="2" charset="2"/>
              <a:buChar char="¥"/>
            </a:pPr>
            <a:endParaRPr lang="en-US" sz="1600" dirty="0">
              <a:solidFill>
                <a:schemeClr val="tx2"/>
              </a:solidFill>
            </a:endParaRPr>
          </a:p>
          <a:p>
            <a:pPr marL="630238" lvl="1" indent="-28575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Access  RIFDS  at  your  role  level</a:t>
            </a:r>
          </a:p>
          <a:p>
            <a:pPr marL="344488" lvl="1">
              <a:spcBef>
                <a:spcPct val="20000"/>
              </a:spcBef>
            </a:pPr>
            <a:endParaRPr lang="en-US" sz="800" dirty="0">
              <a:solidFill>
                <a:schemeClr val="tx2"/>
              </a:solidFill>
            </a:endParaRPr>
          </a:p>
          <a:p>
            <a:pPr marL="630238" lvl="1" indent="-28575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Navigate  around  RIFDS  </a:t>
            </a:r>
          </a:p>
          <a:p>
            <a:pPr marL="515938" lvl="1" indent="-17145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800" dirty="0">
              <a:solidFill>
                <a:schemeClr val="tx2"/>
              </a:solidFill>
            </a:endParaRPr>
          </a:p>
          <a:p>
            <a:pPr marL="630238" lvl="1" indent="-28575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Change  &amp;  enter  data  relating  to  routes  and  sections</a:t>
            </a:r>
          </a:p>
          <a:p>
            <a:pPr marL="515938" lvl="1" indent="-17145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800" dirty="0">
              <a:solidFill>
                <a:schemeClr val="tx2"/>
              </a:solidFill>
            </a:endParaRPr>
          </a:p>
          <a:p>
            <a:pPr marL="630238" lvl="1" indent="-28575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Handle  attachments  like  a  pro</a:t>
            </a:r>
          </a:p>
          <a:p>
            <a:pPr marL="515938" lvl="1" indent="-17145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sz="800" dirty="0">
              <a:solidFill>
                <a:schemeClr val="tx2"/>
              </a:solidFill>
            </a:endParaRPr>
          </a:p>
          <a:p>
            <a:pPr marL="630238" lvl="1" indent="-28575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/>
                </a:solidFill>
              </a:rPr>
              <a:t>Access  &amp;  view  reports</a:t>
            </a:r>
          </a:p>
        </p:txBody>
      </p:sp>
    </p:spTree>
    <p:extLst>
      <p:ext uri="{BB962C8B-B14F-4D97-AF65-F5344CB8AC3E}">
        <p14:creationId xmlns:p14="http://schemas.microsoft.com/office/powerpoint/2010/main" val="9161810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Where to go for HELP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10983" y="1431151"/>
            <a:ext cx="9438875" cy="4447136"/>
          </a:xfrm>
        </p:spPr>
        <p:txBody>
          <a:bodyPr>
            <a:normAutofit/>
          </a:bodyPr>
          <a:lstStyle/>
          <a:p>
            <a:pPr lvl="0" defTabSz="228600">
              <a:buClr>
                <a:srgbClr val="93A299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D2533C"/>
                </a:solidFill>
              </a:rPr>
              <a:t>ITIMS  Helpdesk:		</a:t>
            </a:r>
            <a:r>
              <a:rPr lang="en-US" dirty="0">
                <a:solidFill>
                  <a:srgbClr val="D2533C"/>
                </a:solidFill>
              </a:rPr>
              <a:t>(866)703-7100</a:t>
            </a:r>
          </a:p>
          <a:p>
            <a:pPr lvl="0" defTabSz="228600">
              <a:buClr>
                <a:srgbClr val="93A299"/>
              </a:buClr>
              <a:buFont typeface="Wingdings" panose="05000000000000000000" pitchFamily="2" charset="2"/>
              <a:buChar char="§"/>
            </a:pPr>
            <a:endParaRPr lang="en-US" sz="800" dirty="0">
              <a:solidFill>
                <a:srgbClr val="D2533C"/>
              </a:solidFill>
            </a:endParaRPr>
          </a:p>
          <a:p>
            <a:pPr lvl="2" defTabSz="228600">
              <a:buClr>
                <a:srgbClr val="93A299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D2533C"/>
                </a:solidFill>
              </a:rPr>
              <a:t>Riley Green				</a:t>
            </a:r>
            <a:r>
              <a:rPr lang="en-US" sz="2000" dirty="0">
                <a:solidFill>
                  <a:srgbClr val="D2533C"/>
                </a:solidFill>
                <a:hlinkClick r:id="rId4"/>
              </a:rPr>
              <a:t>riley.green@bia.gov</a:t>
            </a:r>
            <a:endParaRPr lang="en-US" sz="2000" dirty="0">
              <a:solidFill>
                <a:srgbClr val="D2533C"/>
              </a:solidFill>
            </a:endParaRPr>
          </a:p>
          <a:p>
            <a:pPr lvl="2" defTabSz="228600">
              <a:buClr>
                <a:srgbClr val="93A299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D2533C"/>
                </a:solidFill>
              </a:rPr>
              <a:t>Danielle </a:t>
            </a:r>
            <a:r>
              <a:rPr lang="en-US" sz="2000" dirty="0" err="1">
                <a:solidFill>
                  <a:srgbClr val="D2533C"/>
                </a:solidFill>
              </a:rPr>
              <a:t>Pablito</a:t>
            </a:r>
            <a:r>
              <a:rPr lang="en-US" sz="2000" dirty="0">
                <a:solidFill>
                  <a:srgbClr val="D2533C"/>
                </a:solidFill>
              </a:rPr>
              <a:t>			</a:t>
            </a:r>
            <a:r>
              <a:rPr lang="en-US" sz="2000" dirty="0">
                <a:solidFill>
                  <a:srgbClr val="D2533C"/>
                </a:solidFill>
                <a:hlinkClick r:id="rId5"/>
              </a:rPr>
              <a:t>danielle.pablito@bia.gov</a:t>
            </a:r>
            <a:endParaRPr lang="en-US" sz="2000" dirty="0">
              <a:solidFill>
                <a:srgbClr val="D2533C"/>
              </a:solidFill>
            </a:endParaRPr>
          </a:p>
          <a:p>
            <a:pPr lvl="0" defTabSz="228600">
              <a:buClr>
                <a:srgbClr val="93A299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D2533C"/>
                </a:solidFill>
              </a:rPr>
              <a:t>RIFDS  Help  Library</a:t>
            </a:r>
          </a:p>
          <a:p>
            <a:pPr lvl="0" defTabSz="228600">
              <a:buClr>
                <a:srgbClr val="93A299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D2533C"/>
                </a:solidFill>
              </a:rPr>
              <a:t>Regional staff</a:t>
            </a:r>
          </a:p>
          <a:p>
            <a:pPr lvl="0" defTabSz="228600">
              <a:buClr>
                <a:srgbClr val="93A299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D2533C"/>
                </a:solidFill>
              </a:rPr>
              <a:t>BIADOT  Staff:</a:t>
            </a:r>
            <a:endParaRPr lang="en-US" sz="2000" b="1" dirty="0">
              <a:solidFill>
                <a:srgbClr val="D2533C"/>
              </a:solidFill>
            </a:endParaRPr>
          </a:p>
          <a:p>
            <a:pPr lvl="2" defTabSz="228600">
              <a:buClr>
                <a:srgbClr val="93A299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D2533C"/>
                </a:solidFill>
              </a:rPr>
              <a:t>Clarence </a:t>
            </a:r>
            <a:r>
              <a:rPr lang="en-US" sz="2000" dirty="0" err="1">
                <a:solidFill>
                  <a:srgbClr val="D2533C"/>
                </a:solidFill>
              </a:rPr>
              <a:t>Kie</a:t>
            </a:r>
            <a:r>
              <a:rPr lang="en-US" sz="2000" dirty="0">
                <a:solidFill>
                  <a:srgbClr val="D2533C"/>
                </a:solidFill>
              </a:rPr>
              <a:t>					(505) 563-3315		mobile	(505) 350-2242	</a:t>
            </a:r>
          </a:p>
          <a:p>
            <a:pPr lvl="2" defTabSz="228600">
              <a:buClr>
                <a:srgbClr val="93A299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D2533C"/>
                </a:solidFill>
              </a:rPr>
              <a:t>Minerva Chavez			(505) 563-3779		mobile	(505) 506-9346</a:t>
            </a:r>
          </a:p>
          <a:p>
            <a:pPr lvl="2" defTabSz="228600">
              <a:buClr>
                <a:srgbClr val="93A299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D2533C"/>
                </a:solidFill>
              </a:rPr>
              <a:t>Christopher Becenti		</a:t>
            </a:r>
            <a:r>
              <a:rPr lang="en-US" sz="2000" dirty="0">
                <a:solidFill>
                  <a:srgbClr val="D2533C"/>
                </a:solidFill>
                <a:hlinkClick r:id="rId6"/>
              </a:rPr>
              <a:t>christopher.becenti@bia.gov</a:t>
            </a:r>
            <a:endParaRPr lang="en-US" sz="2000" dirty="0">
              <a:solidFill>
                <a:srgbClr val="D2533C"/>
              </a:solidFill>
            </a:endParaRPr>
          </a:p>
          <a:p>
            <a:pPr lvl="2" defTabSz="228600">
              <a:buClr>
                <a:srgbClr val="93A299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D2533C"/>
                </a:solidFill>
              </a:rPr>
              <a:t>Aldon Francisco			</a:t>
            </a:r>
            <a:r>
              <a:rPr lang="en-US" sz="2000" dirty="0">
                <a:solidFill>
                  <a:srgbClr val="D2533C"/>
                </a:solidFill>
                <a:hlinkClick r:id="rId7"/>
              </a:rPr>
              <a:t>aldon.francisco@bia.gov</a:t>
            </a:r>
            <a:endParaRPr lang="en-US" sz="2000" dirty="0">
              <a:solidFill>
                <a:srgbClr val="D2533C"/>
              </a:solidFill>
            </a:endParaRPr>
          </a:p>
          <a:p>
            <a:pPr lvl="2" defTabSz="228600">
              <a:buClr>
                <a:srgbClr val="93A299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47F5-361B-4355-BEAF-B18B2B9B025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17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Agenda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57350" y="1403202"/>
            <a:ext cx="8928366" cy="4921398"/>
          </a:xfrm>
        </p:spPr>
        <p:txBody>
          <a:bodyPr>
            <a:noAutofit/>
          </a:bodyPr>
          <a:lstStyle/>
          <a:p>
            <a:pPr marL="137160" lvl="0" indent="0" algn="ctr" defTabSz="457200">
              <a:buNone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DAY  3</a:t>
            </a:r>
          </a:p>
          <a:p>
            <a:pPr marL="0" lv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 8:30a –   9:00a		Review  the  442(e),  444(a),  444(b)  implementation</a:t>
            </a:r>
          </a:p>
          <a:p>
            <a:pPr marL="0" lv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 9:00a –   9:30a		Identify the data that can be changed thru “corrections”</a:t>
            </a:r>
          </a:p>
          <a:p>
            <a:pPr marL="0" lv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						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(</a:t>
            </a:r>
            <a:r>
              <a:rPr lang="en-US" sz="1400" b="1" i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i.e.-functional classifications, construction need, other fields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pPr mar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 9:30a – 10:00a	 	Identify situations that can be changed thru “updates”</a:t>
            </a:r>
          </a:p>
          <a:p>
            <a:pPr marL="0" lv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en-US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10:00a  – 10:15a	</a:t>
            </a:r>
            <a:r>
              <a:rPr lang="en-US" sz="1800" b="1" dirty="0">
                <a:solidFill>
                  <a:srgbClr val="00B050"/>
                </a:solidFill>
                <a:cs typeface="Times New Roman" panose="02020603050405020304" pitchFamily="18" charset="0"/>
              </a:rPr>
              <a:t>	</a:t>
            </a:r>
            <a:r>
              <a:rPr lang="en-US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Break</a:t>
            </a:r>
          </a:p>
          <a:p>
            <a:pPr marL="0" lv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10:15a – 11:30a 	Identify situations that can be changed thru “updates”</a:t>
            </a:r>
          </a:p>
          <a:p>
            <a:pPr marL="0" lv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11:30a – 12:00p 	Discuss 170.447,  Access Roads</a:t>
            </a:r>
          </a:p>
          <a:p>
            <a:pPr mar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18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   </a:t>
            </a:r>
            <a:r>
              <a:rPr lang="en-US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12:00a –   1:15p</a:t>
            </a:r>
            <a:r>
              <a:rPr lang="en-US" sz="18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		</a:t>
            </a:r>
            <a:r>
              <a:rPr lang="en-US" sz="16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Lunch</a:t>
            </a:r>
            <a:endParaRPr lang="en-US" sz="1600" b="1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 1:15p  –  2:30p		Discuss the “ArcGIS Initiative”</a:t>
            </a:r>
          </a:p>
          <a:p>
            <a:pPr marL="0" indent="0" defTabSz="457200" fontAlgn="base">
              <a:spcBef>
                <a:spcPct val="50000"/>
              </a:spcBef>
              <a:spcAft>
                <a:spcPct val="0"/>
              </a:spcAft>
              <a:buClr>
                <a:srgbClr val="800000"/>
              </a:buClr>
              <a:buSzPct val="80000"/>
              <a:buNone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  2:30p  –  4:00p		Discuss the current TTP formula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4247F5-361B-4355-BEAF-B18B2B9B02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1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Training Subjects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66046" y="1372963"/>
            <a:ext cx="8659907" cy="4637315"/>
          </a:xfrm>
        </p:spPr>
        <p:txBody>
          <a:bodyPr>
            <a:normAutofit fontScale="92500" lnSpcReduction="20000"/>
          </a:bodyPr>
          <a:lstStyle/>
          <a:p>
            <a:pPr marL="342900" lvl="0" indent="-34290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</a:rPr>
              <a:t>Background  of  the  TTP  (</a:t>
            </a:r>
            <a:r>
              <a:rPr lang="en-US" sz="2200" b="1" i="1" kern="0" dirty="0">
                <a:solidFill>
                  <a:schemeClr val="tx2">
                    <a:lumMod val="75000"/>
                  </a:schemeClr>
                </a:solidFill>
              </a:rPr>
              <a:t>formerly IRR program</a:t>
            </a: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342900" lvl="0" indent="-34290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</a:rPr>
              <a:t>Road  Inventory  Evolution</a:t>
            </a:r>
          </a:p>
          <a:p>
            <a:pPr marL="342900" lvl="0" indent="-34290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</a:rPr>
              <a:t>Ways  that  RIFDS  Improved  the  Road  Inventory  Process</a:t>
            </a:r>
          </a:p>
          <a:p>
            <a:pPr marL="342900" lvl="0" indent="-34290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</a:rPr>
              <a:t>Access  to  a  Federal  IT  System (</a:t>
            </a:r>
            <a:r>
              <a:rPr lang="en-US" sz="2200" b="1" i="1" kern="0" dirty="0">
                <a:solidFill>
                  <a:schemeClr val="tx2">
                    <a:lumMod val="75000"/>
                  </a:schemeClr>
                </a:solidFill>
              </a:rPr>
              <a:t>ITIMS</a:t>
            </a: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342900" lvl="0" indent="-34290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</a:rPr>
              <a:t>User  Accounts:  Access,  Roles,  Privileges</a:t>
            </a:r>
          </a:p>
          <a:p>
            <a:pPr marL="342900" lvl="0" indent="-34290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</a:rPr>
              <a:t>Training</a:t>
            </a:r>
          </a:p>
          <a:p>
            <a:pPr marL="342900" lvl="0" indent="-34290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</a:rPr>
              <a:t>RIFDS  Wrap-up</a:t>
            </a:r>
          </a:p>
          <a:p>
            <a:pPr marL="342900" lvl="0" indent="-34290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</a:rPr>
              <a:t>Where to Go for HELP</a:t>
            </a:r>
            <a:endParaRPr lang="en-US" sz="2000" b="1" kern="0" dirty="0">
              <a:solidFill>
                <a:srgbClr val="000066"/>
              </a:solidFill>
              <a:latin typeface="Garamond"/>
            </a:endParaRP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4247F5-361B-4355-BEAF-B18B2B9B02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6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Background of the Tribal Transportation Program (TTP)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2419" y="1648047"/>
            <a:ext cx="10811256" cy="4007849"/>
          </a:xfrm>
        </p:spPr>
        <p:txBody>
          <a:bodyPr>
            <a:normAutofit fontScale="92500"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The </a:t>
            </a:r>
            <a:r>
              <a:rPr lang="en-US" sz="2200" b="1" u="sng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IRR Program</a:t>
            </a: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was established on </a:t>
            </a:r>
            <a:r>
              <a:rPr lang="en-US" sz="2200" b="1" u="sng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May 26, 1928</a:t>
            </a: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by Public Law 520, 25 U.S.C. 318(a).</a:t>
            </a:r>
          </a:p>
          <a:p>
            <a:pPr marL="0" lvl="0" indent="0" fontAlgn="base">
              <a:spcAft>
                <a:spcPct val="0"/>
              </a:spcAft>
              <a:buClr>
                <a:srgbClr val="002060"/>
              </a:buClr>
              <a:buNone/>
            </a:pPr>
            <a:endParaRPr lang="en-US" sz="900" b="1" kern="0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It authorized the </a:t>
            </a:r>
            <a:r>
              <a:rPr lang="en-US" sz="2200" b="1" u="sng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Secretary of Agriculture</a:t>
            </a: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(</a:t>
            </a:r>
            <a:r>
              <a:rPr lang="en-US" sz="1900" b="1" i="1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which had responsibility for Federal roads at the time</a:t>
            </a: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) to cooperate with state highway agencies and the DOI to survey, construct, reconstruct, and maintain Indian reservation roads serving Indian lands.</a:t>
            </a:r>
          </a:p>
          <a:p>
            <a:pPr marL="342900" lvl="0" indent="-342900" fontAlgn="base"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900" b="1" kern="0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In </a:t>
            </a:r>
            <a:r>
              <a:rPr lang="en-US" sz="2200" b="1" u="sng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1982</a:t>
            </a: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, under the Surface Transportation Assistance Act of 1982 (STAA), Public Law 97-424, Congress created the </a:t>
            </a:r>
            <a:r>
              <a:rPr lang="en-US" sz="2200" b="1" u="sng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Federal Lands Highway Program</a:t>
            </a: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(FLHP).</a:t>
            </a:r>
          </a:p>
          <a:p>
            <a:pPr marL="342900" lvl="0" indent="-342900" fontAlgn="base"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en-US" sz="900" b="1" kern="0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This coordinated program addresses access needs to and within Indian and other Federal lands.   The IRR program </a:t>
            </a:r>
            <a:r>
              <a:rPr lang="en-US" sz="2200" b="1" u="sng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was</a:t>
            </a:r>
            <a:r>
              <a:rPr lang="en-US" sz="2200" b="1" kern="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a funding category of this program.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4247F5-361B-4355-BEAF-B18B2B9B02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2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3200" b="1" dirty="0">
                <a:solidFill>
                  <a:srgbClr val="002060"/>
                </a:solidFill>
              </a:rPr>
              <a:t>Background of the Tribal Transportation Program (TTP)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1952" y="1385774"/>
            <a:ext cx="9083764" cy="5068815"/>
          </a:xfrm>
        </p:spPr>
        <p:txBody>
          <a:bodyPr>
            <a:noAutofit/>
          </a:bodyPr>
          <a:lstStyle/>
          <a:p>
            <a:pPr marL="0" lvl="0" indent="0" defTabSz="228600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b="1" dirty="0">
                <a:solidFill>
                  <a:srgbClr val="D2533C">
                    <a:lumMod val="75000"/>
                  </a:srgbClr>
                </a:solidFill>
              </a:rPr>
              <a:t>Highway Bills:</a:t>
            </a:r>
            <a:endParaRPr lang="en-US" sz="1800" b="1" kern="0" dirty="0">
              <a:solidFill>
                <a:srgbClr val="D2533C">
                  <a:lumMod val="75000"/>
                </a:srgbClr>
              </a:solidFill>
            </a:endParaRPr>
          </a:p>
          <a:p>
            <a:pPr marL="342900" lvl="0" indent="-342900" defTabSz="228600" fontAlgn="base"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ISTEA:</a:t>
            </a:r>
            <a:r>
              <a:rPr lang="en-US" sz="1600" kern="0" dirty="0">
                <a:solidFill>
                  <a:srgbClr val="D2533C">
                    <a:lumMod val="75000"/>
                  </a:srgbClr>
                </a:solidFill>
              </a:rPr>
              <a:t> 				</a:t>
            </a:r>
            <a:r>
              <a:rPr lang="en-US" sz="1600" i="1" kern="0" dirty="0">
                <a:solidFill>
                  <a:srgbClr val="D2533C">
                    <a:lumMod val="75000"/>
                  </a:srgbClr>
                </a:solidFill>
              </a:rPr>
              <a:t>Intermodal Surface Transportation Equity Act					</a:t>
            </a: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1992 - 1997</a:t>
            </a:r>
          </a:p>
          <a:p>
            <a:pPr marL="342900" lvl="0" indent="-342900" defTabSz="228600" fontAlgn="base"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TEA-21:</a:t>
            </a:r>
            <a:r>
              <a:rPr lang="en-US" sz="1600" kern="0" dirty="0">
                <a:solidFill>
                  <a:srgbClr val="D2533C">
                    <a:lumMod val="75000"/>
                  </a:srgbClr>
                </a:solidFill>
              </a:rPr>
              <a:t>				</a:t>
            </a:r>
            <a:r>
              <a:rPr lang="en-US" sz="1600" i="1" kern="0" dirty="0">
                <a:solidFill>
                  <a:srgbClr val="D2533C">
                    <a:lumMod val="75000"/>
                  </a:srgbClr>
                </a:solidFill>
              </a:rPr>
              <a:t>Transportation Equity Act for the 21st Century				</a:t>
            </a: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1998 - 2003</a:t>
            </a:r>
          </a:p>
          <a:p>
            <a:pPr marL="0" lvl="0" indent="0" defTabSz="228600" fontAlgn="base">
              <a:spcAft>
                <a:spcPct val="0"/>
              </a:spcAft>
              <a:buClr>
                <a:srgbClr val="002060"/>
              </a:buClr>
              <a:buNone/>
            </a:pP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																		</a:t>
            </a:r>
            <a:r>
              <a:rPr lang="en-US" sz="1600" i="1" kern="0" dirty="0">
                <a:solidFill>
                  <a:srgbClr val="00B050"/>
                </a:solidFill>
              </a:rPr>
              <a:t>(One-year extension)</a:t>
            </a:r>
            <a:r>
              <a:rPr lang="en-US" sz="1600" kern="0" dirty="0">
                <a:solidFill>
                  <a:srgbClr val="D2533C">
                    <a:lumMod val="75000"/>
                  </a:srgbClr>
                </a:solidFill>
              </a:rPr>
              <a:t>				</a:t>
            </a:r>
            <a:r>
              <a:rPr lang="en-US" sz="1600" i="1" kern="0" dirty="0">
                <a:solidFill>
                  <a:srgbClr val="00B050"/>
                </a:solidFill>
              </a:rPr>
              <a:t>2004</a:t>
            </a:r>
          </a:p>
          <a:p>
            <a:pPr marL="342900" lvl="0" indent="-342900" defTabSz="228600" fontAlgn="base"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SAFETEA-LU:</a:t>
            </a:r>
            <a:r>
              <a:rPr lang="en-US" sz="1600" kern="0" dirty="0">
                <a:solidFill>
                  <a:srgbClr val="D2533C">
                    <a:lumMod val="75000"/>
                  </a:srgbClr>
                </a:solidFill>
              </a:rPr>
              <a:t> 	</a:t>
            </a:r>
            <a:r>
              <a:rPr lang="en-US" sz="1600" i="1" kern="0" dirty="0">
                <a:solidFill>
                  <a:srgbClr val="D2533C">
                    <a:lumMod val="75000"/>
                  </a:srgbClr>
                </a:solidFill>
              </a:rPr>
              <a:t>Safe, Accountable, Flexible, Efficient</a:t>
            </a:r>
          </a:p>
          <a:p>
            <a:pPr marL="0" lvl="0" indent="0" defTabSz="228600" fontAlgn="base">
              <a:spcAft>
                <a:spcPct val="0"/>
              </a:spcAft>
              <a:buClr>
                <a:srgbClr val="002060"/>
              </a:buClr>
              <a:buNone/>
            </a:pPr>
            <a:r>
              <a:rPr lang="en-US" sz="1600" i="1" kern="0" dirty="0">
                <a:solidFill>
                  <a:srgbClr val="D2533C">
                    <a:lumMod val="75000"/>
                  </a:srgbClr>
                </a:solidFill>
              </a:rPr>
              <a:t>								Transportation Equity Act:  A Legacy for Users				</a:t>
            </a: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2005 - 2009</a:t>
            </a:r>
          </a:p>
          <a:p>
            <a:pPr marL="0" lvl="0" indent="0" defTabSz="228600" fontAlgn="base">
              <a:spcAft>
                <a:spcPct val="0"/>
              </a:spcAft>
              <a:buClr>
                <a:srgbClr val="002060"/>
              </a:buClr>
              <a:buNone/>
            </a:pP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											</a:t>
            </a:r>
            <a:r>
              <a:rPr lang="en-US" sz="1600" i="1" kern="0" dirty="0">
                <a:solidFill>
                  <a:srgbClr val="00B050"/>
                </a:solidFill>
              </a:rPr>
              <a:t>(Continuing resolutions –  3 full years)				</a:t>
            </a:r>
            <a:r>
              <a:rPr lang="en-US" sz="1600" kern="0" dirty="0">
                <a:solidFill>
                  <a:srgbClr val="D2533C">
                    <a:lumMod val="75000"/>
                  </a:srgbClr>
                </a:solidFill>
              </a:rPr>
              <a:t>	</a:t>
            </a:r>
            <a:r>
              <a:rPr lang="en-US" sz="1600" i="1" kern="0" dirty="0">
                <a:solidFill>
                  <a:srgbClr val="00B050"/>
                </a:solidFill>
              </a:rPr>
              <a:t>2010 - 2012</a:t>
            </a:r>
          </a:p>
          <a:p>
            <a:pPr marL="342900" lvl="0" indent="-342900" defTabSz="228600" fontAlgn="base"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MAP-21:			</a:t>
            </a:r>
            <a:r>
              <a:rPr lang="en-US" sz="1600" i="1" kern="0" dirty="0">
                <a:solidFill>
                  <a:srgbClr val="D2533C">
                    <a:lumMod val="75000"/>
                  </a:srgbClr>
                </a:solidFill>
              </a:rPr>
              <a:t>Moving Ahead for Progress into the 21</a:t>
            </a:r>
            <a:r>
              <a:rPr lang="en-US" sz="1600" i="1" kern="0" baseline="30000" dirty="0">
                <a:solidFill>
                  <a:srgbClr val="D2533C">
                    <a:lumMod val="75000"/>
                  </a:srgbClr>
                </a:solidFill>
              </a:rPr>
              <a:t>st</a:t>
            </a:r>
            <a:r>
              <a:rPr lang="en-US" sz="1600" i="1" kern="0" dirty="0">
                <a:solidFill>
                  <a:srgbClr val="D2533C">
                    <a:lumMod val="75000"/>
                  </a:srgbClr>
                </a:solidFill>
              </a:rPr>
              <a:t> Century			</a:t>
            </a: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2013 - 2014  </a:t>
            </a:r>
          </a:p>
          <a:p>
            <a:pPr marL="0" lvl="0" indent="0" defTabSz="228600" fontAlgn="base">
              <a:spcAft>
                <a:spcPct val="0"/>
              </a:spcAft>
              <a:buClr>
                <a:srgbClr val="002060"/>
              </a:buClr>
              <a:buNone/>
            </a:pPr>
            <a:r>
              <a:rPr lang="en-US" sz="1400" b="1" kern="0" dirty="0">
                <a:solidFill>
                  <a:srgbClr val="D2533C">
                    <a:lumMod val="75000"/>
                  </a:srgbClr>
                </a:solidFill>
              </a:rPr>
              <a:t>					</a:t>
            </a:r>
            <a:r>
              <a:rPr lang="en-US" sz="1400" b="1" kern="0" dirty="0">
                <a:solidFill>
                  <a:srgbClr val="002060"/>
                </a:solidFill>
              </a:rPr>
              <a:t>- IRR program renamed   &gt; &gt;   </a:t>
            </a:r>
            <a:r>
              <a:rPr lang="en-US" sz="1400" b="1" u="sng" kern="0" dirty="0">
                <a:solidFill>
                  <a:srgbClr val="002060"/>
                </a:solidFill>
              </a:rPr>
              <a:t>Tribal  Transportation  Program</a:t>
            </a:r>
            <a:endParaRPr lang="en-US" sz="1400" b="1" kern="0" dirty="0">
              <a:solidFill>
                <a:srgbClr val="002060"/>
              </a:solidFill>
            </a:endParaRPr>
          </a:p>
          <a:p>
            <a:pPr marL="0" lvl="0" indent="0" defTabSz="228600" fontAlgn="base">
              <a:spcAft>
                <a:spcPct val="0"/>
              </a:spcAft>
              <a:buClr>
                <a:srgbClr val="002060"/>
              </a:buClr>
              <a:buNone/>
            </a:pPr>
            <a:r>
              <a:rPr lang="en-US" sz="1400" b="1" kern="0" dirty="0">
                <a:solidFill>
                  <a:srgbClr val="002060"/>
                </a:solidFill>
              </a:rPr>
              <a:t>					- New statutory formula</a:t>
            </a:r>
            <a:endParaRPr lang="en-US" sz="1400" kern="0" dirty="0">
              <a:solidFill>
                <a:srgbClr val="002060"/>
              </a:solidFill>
            </a:endParaRPr>
          </a:p>
          <a:p>
            <a:pPr marL="0" lvl="0" indent="0" defTabSz="228600" fontAlgn="base">
              <a:spcAft>
                <a:spcPct val="0"/>
              </a:spcAft>
              <a:buClr>
                <a:srgbClr val="002060"/>
              </a:buClr>
              <a:buNone/>
            </a:pP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																		</a:t>
            </a:r>
            <a:r>
              <a:rPr lang="en-US" sz="1600" i="1" kern="0" dirty="0">
                <a:solidFill>
                  <a:srgbClr val="00B050"/>
                </a:solidFill>
              </a:rPr>
              <a:t>(One-year Extension)	</a:t>
            </a: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			</a:t>
            </a:r>
            <a:r>
              <a:rPr lang="en-US" sz="1600" i="1" kern="0" dirty="0">
                <a:solidFill>
                  <a:srgbClr val="00B050"/>
                </a:solidFill>
              </a:rPr>
              <a:t>2015</a:t>
            </a:r>
          </a:p>
          <a:p>
            <a:pPr marL="342900" lvl="0" indent="-342900" defTabSz="228600" fontAlgn="base">
              <a:spcAft>
                <a:spcPct val="0"/>
              </a:spcAft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FAST ACT : 		</a:t>
            </a:r>
            <a:r>
              <a:rPr lang="en-US" sz="1600" i="1" kern="0" dirty="0">
                <a:solidFill>
                  <a:srgbClr val="D2533C">
                    <a:lumMod val="75000"/>
                  </a:srgbClr>
                </a:solidFill>
              </a:rPr>
              <a:t>Fixing</a:t>
            </a: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 </a:t>
            </a:r>
            <a:r>
              <a:rPr lang="en-US" sz="1600" i="1" kern="0" dirty="0">
                <a:solidFill>
                  <a:srgbClr val="D2533C">
                    <a:lumMod val="75000"/>
                  </a:srgbClr>
                </a:solidFill>
              </a:rPr>
              <a:t>America’s Surface Transportation Act					</a:t>
            </a: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2016 – 2020</a:t>
            </a:r>
          </a:p>
          <a:p>
            <a:pPr marL="274320" lvl="1" indent="0" defTabSz="228600" fontAlgn="base">
              <a:spcAft>
                <a:spcPct val="0"/>
              </a:spcAft>
              <a:buClr>
                <a:srgbClr val="002060"/>
              </a:buClr>
              <a:buNone/>
            </a:pPr>
            <a:r>
              <a:rPr lang="en-US" sz="1600" b="1" kern="0" dirty="0">
                <a:solidFill>
                  <a:srgbClr val="002060"/>
                </a:solidFill>
              </a:rPr>
              <a:t>				- Funding from  $465m  to  $505m</a:t>
            </a:r>
            <a:endParaRPr lang="en-US" sz="1600" b="1" kern="0" dirty="0">
              <a:solidFill>
                <a:srgbClr val="C00000"/>
              </a:solidFill>
              <a:latin typeface="Garamond"/>
            </a:endParaRPr>
          </a:p>
          <a:p>
            <a:pPr marL="274320" lvl="1" indent="0" defTabSz="228600" fontAlgn="base">
              <a:spcAft>
                <a:spcPct val="0"/>
              </a:spcAft>
              <a:buClr>
                <a:srgbClr val="002060"/>
              </a:buClr>
              <a:buNone/>
            </a:pPr>
            <a:r>
              <a:rPr lang="en-US" sz="1600" b="1" kern="0" dirty="0">
                <a:solidFill>
                  <a:srgbClr val="C00000"/>
                </a:solidFill>
                <a:latin typeface="Garamond"/>
              </a:rPr>
              <a:t>																	</a:t>
            </a:r>
            <a:r>
              <a:rPr lang="en-US" sz="1600" i="1" kern="0" dirty="0">
                <a:solidFill>
                  <a:srgbClr val="00B050"/>
                </a:solidFill>
              </a:rPr>
              <a:t>(One-year Extension)				2021</a:t>
            </a:r>
          </a:p>
          <a:p>
            <a:pPr marL="274320" lvl="1" indent="0" defTabSz="228600" fontAlgn="base">
              <a:spcAft>
                <a:spcPct val="0"/>
              </a:spcAft>
              <a:buClr>
                <a:srgbClr val="002060"/>
              </a:buClr>
              <a:buNone/>
            </a:pP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STRA-21 : 		</a:t>
            </a:r>
            <a:r>
              <a:rPr lang="en-US" sz="1600" i="1" kern="0" dirty="0">
                <a:solidFill>
                  <a:srgbClr val="D2533C">
                    <a:lumMod val="75000"/>
                  </a:srgbClr>
                </a:solidFill>
              </a:rPr>
              <a:t>Surface Transportation Reauthorization Act of 2021			</a:t>
            </a:r>
            <a:r>
              <a:rPr lang="en-US" sz="1600" b="1" kern="0" dirty="0">
                <a:solidFill>
                  <a:srgbClr val="D2533C">
                    <a:lumMod val="75000"/>
                  </a:srgbClr>
                </a:solidFill>
              </a:rPr>
              <a:t>2022 – 2026</a:t>
            </a:r>
          </a:p>
          <a:p>
            <a:pPr marL="274320" lvl="1" indent="0" defTabSz="228600" fontAlgn="base">
              <a:spcAft>
                <a:spcPct val="0"/>
              </a:spcAft>
              <a:buClr>
                <a:srgbClr val="002060"/>
              </a:buClr>
              <a:buNone/>
            </a:pPr>
            <a:r>
              <a:rPr lang="en-US" sz="1600" b="1" kern="0" dirty="0">
                <a:solidFill>
                  <a:srgbClr val="002060"/>
                </a:solidFill>
              </a:rPr>
              <a:t>				- Funding from  $578m  to  $627m</a:t>
            </a:r>
          </a:p>
          <a:p>
            <a:pPr marL="274320" lvl="1" indent="0" defTabSz="228600" fontAlgn="base">
              <a:spcAft>
                <a:spcPct val="0"/>
              </a:spcAft>
              <a:buClr>
                <a:srgbClr val="002060"/>
              </a:buClr>
              <a:buNone/>
            </a:pPr>
            <a:r>
              <a:rPr lang="en-US" sz="1600" b="1" kern="0" dirty="0">
                <a:solidFill>
                  <a:srgbClr val="002060"/>
                </a:solidFill>
              </a:rPr>
              <a:t>				- Re-establish the ‘Tribal High Priority Program’</a:t>
            </a:r>
            <a:endParaRPr lang="en-US" sz="1600" b="1" kern="0" dirty="0">
              <a:solidFill>
                <a:srgbClr val="C00000"/>
              </a:solidFill>
              <a:latin typeface="Garamond"/>
            </a:endParaRPr>
          </a:p>
          <a:p>
            <a:pPr marL="274320" lvl="1" indent="0" defTabSz="228600" fontAlgn="base">
              <a:spcAft>
                <a:spcPct val="0"/>
              </a:spcAft>
              <a:buClr>
                <a:srgbClr val="002060"/>
              </a:buClr>
              <a:buNone/>
            </a:pPr>
            <a:endParaRPr lang="en-US" sz="1600" b="1" kern="0" dirty="0">
              <a:solidFill>
                <a:srgbClr val="D2533C">
                  <a:lumMod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4247F5-361B-4355-BEAF-B18B2B9B02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73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716" y="5432612"/>
            <a:ext cx="1021979" cy="1021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991" y="5301987"/>
            <a:ext cx="1130620" cy="11526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Road Inventory Evolution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RIFDS Training Module - Tribal Access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84247F5-361B-4355-BEAF-B18B2B9B025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91457" y="1644386"/>
            <a:ext cx="3557708" cy="2942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2286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SzPct val="80000"/>
            </a:pPr>
            <a:r>
              <a:rPr lang="en-US" sz="2800" b="1" kern="0" dirty="0">
                <a:solidFill>
                  <a:srgbClr val="D2533C">
                    <a:lumMod val="75000"/>
                  </a:srgbClr>
                </a:solidFill>
              </a:rPr>
              <a:t>Changes:</a:t>
            </a:r>
          </a:p>
          <a:p>
            <a:pPr marL="344487" lvl="1" defTabSz="2286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D2533C">
                    <a:lumMod val="75000"/>
                  </a:srgbClr>
                </a:solidFill>
              </a:rPr>
              <a:t>Shift  from  paper  process  to  on-line  software  tool (</a:t>
            </a:r>
            <a:r>
              <a:rPr lang="en-US" b="1" i="1" kern="0" dirty="0">
                <a:solidFill>
                  <a:srgbClr val="D2533C">
                    <a:lumMod val="75000"/>
                  </a:srgbClr>
                </a:solidFill>
              </a:rPr>
              <a:t>RIFDS</a:t>
            </a:r>
            <a:r>
              <a:rPr lang="en-US" sz="2000" b="1" kern="0" dirty="0">
                <a:solidFill>
                  <a:srgbClr val="D2533C">
                    <a:lumMod val="75000"/>
                  </a:srgbClr>
                </a:solidFill>
              </a:rPr>
              <a:t>)</a:t>
            </a:r>
          </a:p>
          <a:p>
            <a:pPr marL="687387" lvl="1" indent="-342900" defTabSz="2286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-"/>
            </a:pPr>
            <a:endParaRPr lang="en-US" sz="800" b="1" kern="0" dirty="0">
              <a:solidFill>
                <a:srgbClr val="D2533C">
                  <a:lumMod val="75000"/>
                </a:srgbClr>
              </a:solidFill>
            </a:endParaRPr>
          </a:p>
          <a:p>
            <a:pPr marL="344487" lvl="1" defTabSz="2286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D2533C">
                    <a:lumMod val="75000"/>
                  </a:srgbClr>
                </a:solidFill>
              </a:rPr>
              <a:t>Adoption  of  2004  IRR  Program  Regulations</a:t>
            </a:r>
          </a:p>
          <a:p>
            <a:pPr marL="687387" lvl="1" indent="-342900" defTabSz="2286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Char char="-"/>
            </a:pPr>
            <a:endParaRPr lang="en-US" sz="800" b="1" kern="0" dirty="0">
              <a:solidFill>
                <a:srgbClr val="D2533C">
                  <a:lumMod val="75000"/>
                </a:srgbClr>
              </a:solidFill>
            </a:endParaRPr>
          </a:p>
          <a:p>
            <a:pPr marL="344487" lvl="1" defTabSz="2286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D2533C">
                    <a:lumMod val="75000"/>
                  </a:srgbClr>
                </a:solidFill>
              </a:rPr>
              <a:t>Implementation  of  the  “newest”  regulations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69767975"/>
              </p:ext>
            </p:extLst>
          </p:nvPr>
        </p:nvGraphicFramePr>
        <p:xfrm>
          <a:off x="4464425" y="1290917"/>
          <a:ext cx="6016599" cy="510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89783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3259</TotalTime>
  <Words>2897</Words>
  <Application>Microsoft Office PowerPoint</Application>
  <PresentationFormat>Widescreen</PresentationFormat>
  <Paragraphs>449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Calibri</vt:lpstr>
      <vt:lpstr>Garamond</vt:lpstr>
      <vt:lpstr>Times New Roman</vt:lpstr>
      <vt:lpstr>Verdana</vt:lpstr>
      <vt:lpstr>Wingdings</vt:lpstr>
      <vt:lpstr>Wingdings 2</vt:lpstr>
      <vt:lpstr>Clarity</vt:lpstr>
      <vt:lpstr>Road  Inventory  Field  Data  System (RIFDS)   Tribal/Contractor  Access  Training </vt:lpstr>
      <vt:lpstr>PowerPoint Presentation</vt:lpstr>
      <vt:lpstr>Agenda</vt:lpstr>
      <vt:lpstr>Agenda</vt:lpstr>
      <vt:lpstr>Agenda</vt:lpstr>
      <vt:lpstr>Training Subjects</vt:lpstr>
      <vt:lpstr>Background of the Tribal Transportation Program (TTP)</vt:lpstr>
      <vt:lpstr>Background of the Tribal Transportation Program (TTP)</vt:lpstr>
      <vt:lpstr>Road Inventory Evolution</vt:lpstr>
      <vt:lpstr>PowerPoint Presentation</vt:lpstr>
      <vt:lpstr>Access  to  Federal  IT  Systems (ITIMS)</vt:lpstr>
      <vt:lpstr>Access  to  Federal  IT  Systems (ITIMS)</vt:lpstr>
      <vt:lpstr>Access  to  Federal  IT  Systems (ITIMS)</vt:lpstr>
      <vt:lpstr>Access  to  Federal  IT  Systems (ITIMS)</vt:lpstr>
      <vt:lpstr>Access  to  Federal  IT  Systems (ITIMS)</vt:lpstr>
      <vt:lpstr>USER  ACCOUNT  PERMISSIONS</vt:lpstr>
      <vt:lpstr>User Account Roles</vt:lpstr>
      <vt:lpstr>Account  Privilege  Levels  are  Cumulative</vt:lpstr>
      <vt:lpstr>Account  Privilege  Levels  are  Cumulative</vt:lpstr>
      <vt:lpstr>Account  Privilege  Levels  are  Cumulative</vt:lpstr>
      <vt:lpstr>Account  Privilege  Levels  are  Cumulative</vt:lpstr>
      <vt:lpstr>Account  Privilege  Levels  are  Cumulative</vt:lpstr>
      <vt:lpstr>Training</vt:lpstr>
      <vt:lpstr>What you will Learn</vt:lpstr>
      <vt:lpstr>Log-In Procedures</vt:lpstr>
      <vt:lpstr>PowerPoint Presentation</vt:lpstr>
      <vt:lpstr>PowerPoint Presentation</vt:lpstr>
      <vt:lpstr>What  you  will  see  after  Logging  On</vt:lpstr>
      <vt:lpstr>Basic  Navigation  thru  RIFDS</vt:lpstr>
      <vt:lpstr>Basic Navigation – Vertical Tool Bar</vt:lpstr>
      <vt:lpstr>Basic Navigation – Attachments Levels</vt:lpstr>
      <vt:lpstr>Basic Navigation – Help Library</vt:lpstr>
      <vt:lpstr>Basic Navigation – Help Library Screen</vt:lpstr>
      <vt:lpstr>Basic Navigation – “Navigation” Tab</vt:lpstr>
      <vt:lpstr>Basic Navigation – “Process Record Status” Tab</vt:lpstr>
      <vt:lpstr>Basic Navigation – “System Announcements” Tab</vt:lpstr>
      <vt:lpstr>Logging Off</vt:lpstr>
      <vt:lpstr>Changing/Modifying the Inventory</vt:lpstr>
      <vt:lpstr>Changing/Modifying the Inventory (cont.)</vt:lpstr>
      <vt:lpstr>Changing/Modifying the Inventory (cont.)</vt:lpstr>
      <vt:lpstr>170.443 - BIADOT/FHWA  review  team</vt:lpstr>
      <vt:lpstr>The  Validation  Routine  in  RIFDS</vt:lpstr>
      <vt:lpstr>What Happens When an Update Record is Submitted to BIADOT</vt:lpstr>
      <vt:lpstr>What Happens When an  Update Record is Submitted to BIADOT (cont.)</vt:lpstr>
      <vt:lpstr>RIFDS Wrap-Up</vt:lpstr>
      <vt:lpstr>Where to go for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Leory</dc:creator>
  <cp:lastModifiedBy>Kipp, Sheldon</cp:lastModifiedBy>
  <cp:revision>239</cp:revision>
  <cp:lastPrinted>2022-10-24T23:09:33Z</cp:lastPrinted>
  <dcterms:created xsi:type="dcterms:W3CDTF">2014-02-15T22:02:01Z</dcterms:created>
  <dcterms:modified xsi:type="dcterms:W3CDTF">2023-08-15T13:51:07Z</dcterms:modified>
</cp:coreProperties>
</file>