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41" r:id="rId4"/>
  </p:sldMasterIdLst>
  <p:notesMasterIdLst>
    <p:notesMasterId r:id="rId17"/>
  </p:notesMasterIdLst>
  <p:handoutMasterIdLst>
    <p:handoutMasterId r:id="rId18"/>
  </p:handoutMasterIdLst>
  <p:sldIdLst>
    <p:sldId id="263" r:id="rId5"/>
    <p:sldId id="270" r:id="rId6"/>
    <p:sldId id="314" r:id="rId7"/>
    <p:sldId id="291" r:id="rId8"/>
    <p:sldId id="289" r:id="rId9"/>
    <p:sldId id="313" r:id="rId10"/>
    <p:sldId id="301" r:id="rId11"/>
    <p:sldId id="300" r:id="rId12"/>
    <p:sldId id="299" r:id="rId13"/>
    <p:sldId id="281" r:id="rId14"/>
    <p:sldId id="285" r:id="rId15"/>
    <p:sldId id="267" r:id="rId16"/>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lynn" initials="f" lastIdx="7" clrIdx="0"/>
  <p:cmAuthor id="1" name="test" initials="t" lastIdx="3" clrIdx="1"/>
  <p:cmAuthor id="2" name="Lange, Matthew (FTA)" initials="LM(" lastIdx="16" clrIdx="2">
    <p:extLst>
      <p:ext uri="{19B8F6BF-5375-455C-9EA6-DF929625EA0E}">
        <p15:presenceInfo xmlns:p15="http://schemas.microsoft.com/office/powerpoint/2012/main" userId="S::matthew.lange@ad.dot.gov::172589fe-55d5-40e1-b2b5-a3dc11d97497" providerId="AD"/>
      </p:ext>
    </p:extLst>
  </p:cmAuthor>
  <p:cmAuthor id="3" name="Stock, Marianne (FTA)" initials="SM(" lastIdx="14" clrIdx="3">
    <p:extLst>
      <p:ext uri="{19B8F6BF-5375-455C-9EA6-DF929625EA0E}">
        <p15:presenceInfo xmlns:p15="http://schemas.microsoft.com/office/powerpoint/2012/main" userId="S::marianne.stock@ad.dot.gov::a37d921d-196c-4410-8d64-a2e769240b0f" providerId="AD"/>
      </p:ext>
    </p:extLst>
  </p:cmAuthor>
  <p:cmAuthor id="4" name="Bodnar, John (FTA)" initials="BJ(" lastIdx="6" clrIdx="4">
    <p:extLst>
      <p:ext uri="{19B8F6BF-5375-455C-9EA6-DF929625EA0E}">
        <p15:presenceInfo xmlns:p15="http://schemas.microsoft.com/office/powerpoint/2012/main" userId="S::john.bodnar@ad.dot.gov::d73b525f-2998-4bd4-9bc7-b39886247174" providerId="AD"/>
      </p:ext>
    </p:extLst>
  </p:cmAuthor>
  <p:cmAuthor id="5" name="Flippin, Elan (FTA)" initials="FE(" lastIdx="13" clrIdx="5">
    <p:extLst>
      <p:ext uri="{19B8F6BF-5375-455C-9EA6-DF929625EA0E}">
        <p15:presenceInfo xmlns:p15="http://schemas.microsoft.com/office/powerpoint/2012/main" userId="S::Elan.Flippin@ad.dot.gov::741d6ca6-a39d-4192-8059-bfd5518d5b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5B7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00" autoAdjust="0"/>
    <p:restoredTop sz="74148" autoAdjust="0"/>
  </p:normalViewPr>
  <p:slideViewPr>
    <p:cSldViewPr snapToGrid="0" snapToObjects="1">
      <p:cViewPr varScale="1">
        <p:scale>
          <a:sx n="66" d="100"/>
          <a:sy n="66" d="100"/>
        </p:scale>
        <p:origin x="1062" y="78"/>
      </p:cViewPr>
      <p:guideLst>
        <p:guide orient="horz" pos="2160"/>
        <p:guide pos="3840"/>
      </p:guideLst>
    </p:cSldViewPr>
  </p:slid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87" d="100"/>
          <a:sy n="87" d="100"/>
        </p:scale>
        <p:origin x="384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DC33813-86A8-492A-AE12-98AAEACF43FF}" type="datetimeFigureOut">
              <a:rPr lang="en-US" smtClean="0"/>
              <a:pPr/>
              <a:t>6/29/2022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2BDEEE6-70E4-425C-905B-2A4AC3985FF0}" type="slidenum">
              <a:rPr lang="en-US" smtClean="0"/>
              <a:pPr/>
              <a:t>‹#›</a:t>
            </a:fld>
            <a:endParaRPr lang="en-US" dirty="0"/>
          </a:p>
        </p:txBody>
      </p:sp>
    </p:spTree>
    <p:extLst>
      <p:ext uri="{BB962C8B-B14F-4D97-AF65-F5344CB8AC3E}">
        <p14:creationId xmlns:p14="http://schemas.microsoft.com/office/powerpoint/2010/main" val="29813811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12F185-B6B5-4E3A-AD87-2FF3BCD19979}" type="datetimeFigureOut">
              <a:rPr lang="en-US" smtClean="0"/>
              <a:pPr/>
              <a:t>6/29/2022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FDF521-A8C0-47CF-B688-3383CB252F15}" type="slidenum">
              <a:rPr lang="en-US" smtClean="0"/>
              <a:pPr/>
              <a:t>‹#›</a:t>
            </a:fld>
            <a:endParaRPr lang="en-US" dirty="0"/>
          </a:p>
        </p:txBody>
      </p:sp>
    </p:spTree>
    <p:extLst>
      <p:ext uri="{BB962C8B-B14F-4D97-AF65-F5344CB8AC3E}">
        <p14:creationId xmlns:p14="http://schemas.microsoft.com/office/powerpoint/2010/main" val="1951600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FDF521-A8C0-47CF-B688-3383CB252F15}" type="slidenum">
              <a:rPr lang="en-US" smtClean="0"/>
              <a:pPr/>
              <a:t>1</a:t>
            </a:fld>
            <a:endParaRPr lang="en-US" dirty="0"/>
          </a:p>
        </p:txBody>
      </p:sp>
    </p:spTree>
    <p:extLst>
      <p:ext uri="{BB962C8B-B14F-4D97-AF65-F5344CB8AC3E}">
        <p14:creationId xmlns:p14="http://schemas.microsoft.com/office/powerpoint/2010/main" val="2984741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FDF521-A8C0-47CF-B688-3383CB252F15}" type="slidenum">
              <a:rPr lang="en-US" smtClean="0"/>
              <a:pPr/>
              <a:t>2</a:t>
            </a:fld>
            <a:endParaRPr lang="en-US" dirty="0"/>
          </a:p>
        </p:txBody>
      </p:sp>
    </p:spTree>
    <p:extLst>
      <p:ext uri="{BB962C8B-B14F-4D97-AF65-F5344CB8AC3E}">
        <p14:creationId xmlns:p14="http://schemas.microsoft.com/office/powerpoint/2010/main" val="537075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FDF521-A8C0-47CF-B688-3383CB252F15}" type="slidenum">
              <a:rPr lang="en-US" smtClean="0"/>
              <a:pPr/>
              <a:t>3</a:t>
            </a:fld>
            <a:endParaRPr lang="en-US" dirty="0"/>
          </a:p>
        </p:txBody>
      </p:sp>
    </p:spTree>
    <p:extLst>
      <p:ext uri="{BB962C8B-B14F-4D97-AF65-F5344CB8AC3E}">
        <p14:creationId xmlns:p14="http://schemas.microsoft.com/office/powerpoint/2010/main" val="1773881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FDF521-A8C0-47CF-B688-3383CB252F15}" type="slidenum">
              <a:rPr lang="en-US" smtClean="0"/>
              <a:pPr/>
              <a:t>4</a:t>
            </a:fld>
            <a:endParaRPr lang="en-US" dirty="0"/>
          </a:p>
        </p:txBody>
      </p:sp>
    </p:spTree>
    <p:extLst>
      <p:ext uri="{BB962C8B-B14F-4D97-AF65-F5344CB8AC3E}">
        <p14:creationId xmlns:p14="http://schemas.microsoft.com/office/powerpoint/2010/main" val="2111620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FDF521-A8C0-47CF-B688-3383CB252F15}" type="slidenum">
              <a:rPr lang="en-US" smtClean="0"/>
              <a:pPr/>
              <a:t>5</a:t>
            </a:fld>
            <a:endParaRPr lang="en-US" dirty="0"/>
          </a:p>
        </p:txBody>
      </p:sp>
    </p:spTree>
    <p:extLst>
      <p:ext uri="{BB962C8B-B14F-4D97-AF65-F5344CB8AC3E}">
        <p14:creationId xmlns:p14="http://schemas.microsoft.com/office/powerpoint/2010/main" val="3214091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74FDF521-A8C0-47CF-B688-3383CB252F15}" type="slidenum">
              <a:rPr lang="en-US" smtClean="0"/>
              <a:pPr/>
              <a:t>6</a:t>
            </a:fld>
            <a:endParaRPr lang="en-US" dirty="0"/>
          </a:p>
        </p:txBody>
      </p:sp>
    </p:spTree>
    <p:extLst>
      <p:ext uri="{BB962C8B-B14F-4D97-AF65-F5344CB8AC3E}">
        <p14:creationId xmlns:p14="http://schemas.microsoft.com/office/powerpoint/2010/main" val="1905476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FDF521-A8C0-47CF-B688-3383CB252F15}" type="slidenum">
              <a:rPr lang="en-US" smtClean="0"/>
              <a:pPr/>
              <a:t>8</a:t>
            </a:fld>
            <a:endParaRPr lang="en-US" dirty="0"/>
          </a:p>
        </p:txBody>
      </p:sp>
    </p:spTree>
    <p:extLst>
      <p:ext uri="{BB962C8B-B14F-4D97-AF65-F5344CB8AC3E}">
        <p14:creationId xmlns:p14="http://schemas.microsoft.com/office/powerpoint/2010/main" val="2527837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FDF521-A8C0-47CF-B688-3383CB252F15}" type="slidenum">
              <a:rPr lang="en-US" smtClean="0"/>
              <a:pPr/>
              <a:t>9</a:t>
            </a:fld>
            <a:endParaRPr lang="en-US" dirty="0"/>
          </a:p>
        </p:txBody>
      </p:sp>
    </p:spTree>
    <p:extLst>
      <p:ext uri="{BB962C8B-B14F-4D97-AF65-F5344CB8AC3E}">
        <p14:creationId xmlns:p14="http://schemas.microsoft.com/office/powerpoint/2010/main" val="1219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2.emf"/><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2">
            <a:lumMod val="20000"/>
            <a:lumOff val="80000"/>
            <a:alpha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0859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4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2400">
                <a:latin typeface="Calibri" panose="020F0502020204030204" pitchFamily="34" charset="0"/>
                <a:cs typeface="Calibri" panose="020F0502020204030204"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6" name="Slide Number Placeholder 4">
            <a:extLst>
              <a:ext uri="{FF2B5EF4-FFF2-40B4-BE49-F238E27FC236}">
                <a16:creationId xmlns:a16="http://schemas.microsoft.com/office/drawing/2014/main" id="{0AF10197-2F27-DF46-A3F1-00AA76B49337}"/>
              </a:ext>
            </a:extLst>
          </p:cNvPr>
          <p:cNvSpPr txBox="1">
            <a:spLocks/>
          </p:cNvSpPr>
          <p:nvPr userDrawn="1"/>
        </p:nvSpPr>
        <p:spPr>
          <a:xfrm>
            <a:off x="11277600" y="6410987"/>
            <a:ext cx="919629" cy="349044"/>
          </a:xfrm>
          <a:prstGeom prst="rect">
            <a:avLst/>
          </a:prstGeom>
        </p:spPr>
        <p:txBody>
          <a:bodyPr vert="horz" wrap="square" lIns="68580" tIns="34290" rIns="68580" bIns="34290" numCol="1" anchor="t" anchorCtr="0" compatLnSpc="1">
            <a:prstTxWarp prst="textNoShape">
              <a:avLst/>
            </a:prstTxWarp>
          </a:bodyPr>
          <a:lstStyle/>
          <a:p>
            <a:pPr marL="0" marR="0" lvl="0" indent="0" algn="ctr" defTabSz="342900" rtl="0" eaLnBrk="1" fontAlgn="base" latinLnBrk="0" hangingPunct="1">
              <a:lnSpc>
                <a:spcPct val="100000"/>
              </a:lnSpc>
              <a:spcBef>
                <a:spcPct val="0"/>
              </a:spcBef>
              <a:spcAft>
                <a:spcPct val="0"/>
              </a:spcAft>
              <a:buClrTx/>
              <a:buSzTx/>
              <a:buFontTx/>
              <a:buNone/>
              <a:tabLst/>
              <a:defRPr/>
            </a:pPr>
            <a:fld id="{F00A00CB-2C12-43BD-8097-0EF59CD27AF0}" type="slidenum">
              <a:rPr kumimoji="0" lang="en-US" sz="1800" b="0" i="0" u="none" strike="noStrike" kern="1200" cap="none" spc="0" normalizeH="0" baseline="0" noProof="0" smtClean="0">
                <a:ln>
                  <a:noFill/>
                </a:ln>
                <a:solidFill>
                  <a:schemeClr val="bg2"/>
                </a:solidFill>
                <a:effectLst/>
                <a:uLnTx/>
                <a:uFillTx/>
                <a:latin typeface="Calibri" panose="020F0502020204030204" pitchFamily="34" charset="0"/>
                <a:ea typeface="ＭＳ Ｐゴシック" charset="-128"/>
                <a:cs typeface="Calibri" panose="020F0502020204030204" pitchFamily="34" charset="0"/>
              </a:rPr>
              <a:pPr marL="0" marR="0" lvl="0" indent="0" algn="ctr" defTabSz="3429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schemeClr val="bg2"/>
              </a:solidFill>
              <a:effectLst/>
              <a:uLnTx/>
              <a:uFillTx/>
              <a:latin typeface="Calibri" panose="020F0502020204030204" pitchFamily="34" charset="0"/>
              <a:ea typeface="ＭＳ Ｐゴシック" charset="-128"/>
              <a:cs typeface="Calibri" panose="020F0502020204030204" pitchFamily="34" charset="0"/>
            </a:endParaRPr>
          </a:p>
        </p:txBody>
      </p:sp>
    </p:spTree>
    <p:extLst>
      <p:ext uri="{BB962C8B-B14F-4D97-AF65-F5344CB8AC3E}">
        <p14:creationId xmlns:p14="http://schemas.microsoft.com/office/powerpoint/2010/main" val="2772929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bg2">
            <a:lumMod val="20000"/>
            <a:lumOff val="80000"/>
            <a:alpha val="8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4487A8-A594-1F41-ADDF-B5FC30CAA5A5}"/>
              </a:ext>
              <a:ext uri="{C183D7F6-B498-43B3-948B-1728B52AA6E4}">
                <adec:decorative xmlns:adec="http://schemas.microsoft.com/office/drawing/2017/decorative" val="1"/>
              </a:ext>
            </a:extLst>
          </p:cNvPr>
          <p:cNvSpPr/>
          <p:nvPr userDrawn="1"/>
        </p:nvSpPr>
        <p:spPr>
          <a:xfrm>
            <a:off x="0" y="6308739"/>
            <a:ext cx="12192000" cy="549265"/>
          </a:xfrm>
          <a:prstGeom prst="rect">
            <a:avLst/>
          </a:prstGeom>
          <a:gradFill flip="none" rotWithShape="1">
            <a:gsLst>
              <a:gs pos="0">
                <a:srgbClr val="395B74"/>
              </a:gs>
              <a:gs pos="99000">
                <a:schemeClr val="bg1">
                  <a:alpha val="0"/>
                </a:schemeClr>
              </a:gs>
            </a:gsLst>
            <a:lin ang="4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0E940AEB-878D-2744-879F-39A47FD46712}"/>
              </a:ext>
            </a:extLst>
          </p:cNvPr>
          <p:cNvSpPr txBox="1"/>
          <p:nvPr userDrawn="1"/>
        </p:nvSpPr>
        <p:spPr>
          <a:xfrm>
            <a:off x="4815381" y="5586239"/>
            <a:ext cx="2564971" cy="461665"/>
          </a:xfrm>
          <a:prstGeom prst="rect">
            <a:avLst/>
          </a:prstGeom>
          <a:noFill/>
        </p:spPr>
        <p:txBody>
          <a:bodyPr wrap="square" rtlCol="0">
            <a:spAutoFit/>
          </a:bodyPr>
          <a:lstStyle/>
          <a:p>
            <a:pPr algn="ctr"/>
            <a:r>
              <a:rPr lang="en-US" altLang="en-US" sz="2400" cap="all" dirty="0">
                <a:solidFill>
                  <a:schemeClr val="bg2">
                    <a:lumMod val="75000"/>
                  </a:schemeClr>
                </a:solidFill>
                <a:latin typeface="Calibri Light" panose="020F0302020204030204" pitchFamily="34" charset="0"/>
                <a:ea typeface="Calibri" charset="0"/>
                <a:cs typeface="Calibri Light" panose="020F0302020204030204" pitchFamily="34" charset="0"/>
              </a:rPr>
              <a:t>transit.dot.gov</a:t>
            </a:r>
          </a:p>
        </p:txBody>
      </p:sp>
      <p:sp>
        <p:nvSpPr>
          <p:cNvPr id="6" name="Rectangle 5">
            <a:extLst>
              <a:ext uri="{FF2B5EF4-FFF2-40B4-BE49-F238E27FC236}">
                <a16:creationId xmlns:a16="http://schemas.microsoft.com/office/drawing/2014/main" id="{9F6A2075-D29F-514F-938A-128E52E64BC1}"/>
              </a:ext>
              <a:ext uri="{C183D7F6-B498-43B3-948B-1728B52AA6E4}">
                <adec:decorative xmlns:adec="http://schemas.microsoft.com/office/drawing/2017/decorative" val="1"/>
              </a:ext>
            </a:extLst>
          </p:cNvPr>
          <p:cNvSpPr/>
          <p:nvPr userDrawn="1"/>
        </p:nvSpPr>
        <p:spPr>
          <a:xfrm>
            <a:off x="1746181" y="1139837"/>
            <a:ext cx="8699643" cy="3863546"/>
          </a:xfrm>
          <a:prstGeom prst="rect">
            <a:avLst/>
          </a:prstGeom>
          <a:gradFill flip="none" rotWithShape="1">
            <a:gsLst>
              <a:gs pos="37000">
                <a:schemeClr val="accent1">
                  <a:lumMod val="5000"/>
                  <a:lumOff val="95000"/>
                </a:schemeClr>
              </a:gs>
              <a:gs pos="100000">
                <a:schemeClr val="bg2">
                  <a:lumMod val="7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754110C-3334-0140-92EC-8C07949F9565}"/>
              </a:ext>
              <a:ext uri="{C183D7F6-B498-43B3-948B-1728B52AA6E4}">
                <adec:decorative xmlns:adec="http://schemas.microsoft.com/office/drawing/2017/decorative" val="1"/>
              </a:ext>
            </a:extLst>
          </p:cNvPr>
          <p:cNvSpPr/>
          <p:nvPr userDrawn="1"/>
        </p:nvSpPr>
        <p:spPr>
          <a:xfrm>
            <a:off x="1793091" y="1139837"/>
            <a:ext cx="8606117" cy="3863546"/>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People boarding a transit bus">
            <a:extLst>
              <a:ext uri="{FF2B5EF4-FFF2-40B4-BE49-F238E27FC236}">
                <a16:creationId xmlns:a16="http://schemas.microsoft.com/office/drawing/2014/main" id="{3428ADFF-27A1-3248-A8E0-8555A44EB032}"/>
              </a:ext>
              <a:ext uri="{C183D7F6-B498-43B3-948B-1728B52AA6E4}">
                <adec:decorative xmlns:adec="http://schemas.microsoft.com/office/drawing/2017/decorative" val="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50793" y="694952"/>
            <a:ext cx="4021808" cy="2331720"/>
          </a:xfrm>
          <a:prstGeom prst="rect">
            <a:avLst/>
          </a:prstGeom>
        </p:spPr>
      </p:pic>
      <p:pic>
        <p:nvPicPr>
          <p:cNvPr id="9" name="Picture 8" descr="A white transit van on the road">
            <a:extLst>
              <a:ext uri="{FF2B5EF4-FFF2-40B4-BE49-F238E27FC236}">
                <a16:creationId xmlns:a16="http://schemas.microsoft.com/office/drawing/2014/main" id="{E4F7E207-2AFC-A74C-BBC0-A09AB99275D4}"/>
              </a:ext>
              <a:ext uri="{C183D7F6-B498-43B3-948B-1728B52AA6E4}">
                <adec:decorative xmlns:adec="http://schemas.microsoft.com/office/drawing/2017/decorative" val="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b="-270"/>
          <a:stretch/>
        </p:blipFill>
        <p:spPr>
          <a:xfrm>
            <a:off x="6152339" y="3131388"/>
            <a:ext cx="4021808" cy="2356352"/>
          </a:xfrm>
          <a:prstGeom prst="rect">
            <a:avLst/>
          </a:prstGeom>
        </p:spPr>
      </p:pic>
      <p:pic>
        <p:nvPicPr>
          <p:cNvPr id="10" name="Picture 9" descr="A train stopped at the station">
            <a:extLst>
              <a:ext uri="{FF2B5EF4-FFF2-40B4-BE49-F238E27FC236}">
                <a16:creationId xmlns:a16="http://schemas.microsoft.com/office/drawing/2014/main" id="{C5633B56-200F-1C42-9F20-A753D8549D9D}"/>
              </a:ext>
              <a:ext uri="{C183D7F6-B498-43B3-948B-1728B52AA6E4}">
                <adec:decorative xmlns:adec="http://schemas.microsoft.com/office/drawing/2017/decorative" val="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022587" y="694953"/>
            <a:ext cx="4023360" cy="2331721"/>
          </a:xfrm>
          <a:prstGeom prst="rect">
            <a:avLst/>
          </a:prstGeom>
        </p:spPr>
      </p:pic>
      <p:pic>
        <p:nvPicPr>
          <p:cNvPr id="11" name="Picture 10" descr="A large ferry in the water">
            <a:extLst>
              <a:ext uri="{FF2B5EF4-FFF2-40B4-BE49-F238E27FC236}">
                <a16:creationId xmlns:a16="http://schemas.microsoft.com/office/drawing/2014/main" id="{0C3E3ECE-2BA9-2B43-9BD1-BA351BF8037F}"/>
              </a:ext>
              <a:ext uri="{C183D7F6-B498-43B3-948B-1728B52AA6E4}">
                <adec:decorative xmlns:adec="http://schemas.microsoft.com/office/drawing/2017/decorative" val="0"/>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2022587" y="3125166"/>
            <a:ext cx="4023360" cy="2362574"/>
          </a:xfrm>
          <a:prstGeom prst="rect">
            <a:avLst/>
          </a:prstGeom>
        </p:spPr>
      </p:pic>
      <p:pic>
        <p:nvPicPr>
          <p:cNvPr id="12" name="Picture 11">
            <a:extLst>
              <a:ext uri="{FF2B5EF4-FFF2-40B4-BE49-F238E27FC236}">
                <a16:creationId xmlns:a16="http://schemas.microsoft.com/office/drawing/2014/main" id="{1D9CD8FC-E014-BF49-973E-19258E7E9DF2}"/>
              </a:ext>
              <a:ext uri="{C183D7F6-B498-43B3-948B-1728B52AA6E4}">
                <adec:decorative xmlns:adec="http://schemas.microsoft.com/office/drawing/2017/decorative" val="1"/>
              </a:ext>
            </a:extLst>
          </p:cNvPr>
          <p:cNvPicPr>
            <a:picLocks noChangeAspect="1"/>
          </p:cNvPicPr>
          <p:nvPr userDrawn="1"/>
        </p:nvPicPr>
        <p:blipFill rotWithShape="1">
          <a:blip r:embed="rId6" cstate="screen">
            <a:alphaModFix amt="55000"/>
            <a:extLst>
              <a:ext uri="{28A0092B-C50C-407E-A947-70E740481C1C}">
                <a14:useLocalDpi xmlns:a14="http://schemas.microsoft.com/office/drawing/2010/main"/>
              </a:ext>
            </a:extLst>
          </a:blip>
          <a:srcRect l="-799" t="63574" r="9851"/>
          <a:stretch/>
        </p:blipFill>
        <p:spPr>
          <a:xfrm>
            <a:off x="9265920" y="4332026"/>
            <a:ext cx="2926080" cy="2525974"/>
          </a:xfrm>
          <a:prstGeom prst="rect">
            <a:avLst/>
          </a:prstGeom>
        </p:spPr>
      </p:pic>
      <p:pic>
        <p:nvPicPr>
          <p:cNvPr id="13" name="Picture 12">
            <a:extLst>
              <a:ext uri="{FF2B5EF4-FFF2-40B4-BE49-F238E27FC236}">
                <a16:creationId xmlns:a16="http://schemas.microsoft.com/office/drawing/2014/main" id="{1B0800C2-74A0-6240-81C3-A55400C7364B}"/>
              </a:ext>
              <a:ext uri="{C183D7F6-B498-43B3-948B-1728B52AA6E4}">
                <adec:decorative xmlns:adec="http://schemas.microsoft.com/office/drawing/2017/decorative" val="1"/>
              </a:ext>
            </a:extLst>
          </p:cNvPr>
          <p:cNvPicPr>
            <a:picLocks noChangeAspect="1"/>
          </p:cNvPicPr>
          <p:nvPr userDrawn="1"/>
        </p:nvPicPr>
        <p:blipFill rotWithShape="1">
          <a:blip r:embed="rId6" cstate="screen">
            <a:alphaModFix amt="55000"/>
            <a:extLst>
              <a:ext uri="{28A0092B-C50C-407E-A947-70E740481C1C}">
                <a14:useLocalDpi xmlns:a14="http://schemas.microsoft.com/office/drawing/2010/main"/>
              </a:ext>
            </a:extLst>
          </a:blip>
          <a:srcRect l="-11745" t="66772" r="11745"/>
          <a:stretch/>
        </p:blipFill>
        <p:spPr>
          <a:xfrm rot="10800000">
            <a:off x="2" y="2"/>
            <a:ext cx="3217295" cy="2304169"/>
          </a:xfrm>
          <a:prstGeom prst="rect">
            <a:avLst/>
          </a:prstGeom>
        </p:spPr>
      </p:pic>
      <p:pic>
        <p:nvPicPr>
          <p:cNvPr id="16" name="Picture 15">
            <a:extLst>
              <a:ext uri="{FF2B5EF4-FFF2-40B4-BE49-F238E27FC236}">
                <a16:creationId xmlns:a16="http://schemas.microsoft.com/office/drawing/2014/main" id="{179A3735-CC57-470C-BA80-AF38576AFA38}"/>
              </a:ext>
              <a:ext uri="{C183D7F6-B498-43B3-948B-1728B52AA6E4}">
                <adec:decorative xmlns:adec="http://schemas.microsoft.com/office/drawing/2017/decorative" val="1"/>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2" t="1" r="77913" b="52251"/>
          <a:stretch/>
        </p:blipFill>
        <p:spPr>
          <a:xfrm>
            <a:off x="609599" y="6386290"/>
            <a:ext cx="457200" cy="394163"/>
          </a:xfrm>
          <a:prstGeom prst="rect">
            <a:avLst/>
          </a:prstGeom>
        </p:spPr>
      </p:pic>
      <p:sp>
        <p:nvSpPr>
          <p:cNvPr id="17" name="TextBox 16">
            <a:extLst>
              <a:ext uri="{FF2B5EF4-FFF2-40B4-BE49-F238E27FC236}">
                <a16:creationId xmlns:a16="http://schemas.microsoft.com/office/drawing/2014/main" id="{73C2913E-7431-4490-9266-60A0E48319C3}"/>
              </a:ext>
            </a:extLst>
          </p:cNvPr>
          <p:cNvSpPr txBox="1"/>
          <p:nvPr userDrawn="1"/>
        </p:nvSpPr>
        <p:spPr>
          <a:xfrm>
            <a:off x="999831" y="6456411"/>
            <a:ext cx="2606804" cy="253916"/>
          </a:xfrm>
          <a:prstGeom prst="rect">
            <a:avLst/>
          </a:prstGeom>
          <a:noFill/>
        </p:spPr>
        <p:txBody>
          <a:bodyPr wrap="none" rtlCol="0">
            <a:spAutoFit/>
          </a:bodyPr>
          <a:lstStyle/>
          <a:p>
            <a:r>
              <a:rPr lang="en-US" sz="1050" dirty="0">
                <a:solidFill>
                  <a:schemeClr val="bg1"/>
                </a:solidFill>
              </a:rPr>
              <a:t>FEDERAL TRANSIT ADMINISTRATION</a:t>
            </a:r>
          </a:p>
        </p:txBody>
      </p:sp>
    </p:spTree>
    <p:extLst>
      <p:ext uri="{BB962C8B-B14F-4D97-AF65-F5344CB8AC3E}">
        <p14:creationId xmlns:p14="http://schemas.microsoft.com/office/powerpoint/2010/main" val="932091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bg2">
            <a:lumMod val="20000"/>
            <a:lumOff val="80000"/>
            <a:alpha val="80000"/>
          </a:schemeClr>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82CA2BE-71A2-F843-AA60-72FAA15E0898}"/>
              </a:ext>
            </a:extLst>
          </p:cNvPr>
          <p:cNvSpPr txBox="1">
            <a:spLocks/>
          </p:cNvSpPr>
          <p:nvPr userDrawn="1"/>
        </p:nvSpPr>
        <p:spPr>
          <a:xfrm>
            <a:off x="2672861" y="1024640"/>
            <a:ext cx="6764216" cy="2422850"/>
          </a:xfrm>
          <a:prstGeom prst="rect">
            <a:avLst/>
          </a:prstGeom>
        </p:spPr>
        <p:txBody>
          <a:bodyPr wrap="square" anchor="b" anchorCtr="0">
            <a:noAutofit/>
          </a:bodyPr>
          <a:lstStyle>
            <a:lvl1pPr algn="l" rtl="0" eaLnBrk="1" fontAlgn="base" hangingPunct="1">
              <a:lnSpc>
                <a:spcPts val="3100"/>
              </a:lnSpc>
              <a:spcBef>
                <a:spcPct val="0"/>
              </a:spcBef>
              <a:spcAft>
                <a:spcPct val="0"/>
              </a:spcAft>
              <a:defRPr sz="3000" b="0" i="0" kern="1200" baseline="0">
                <a:solidFill>
                  <a:schemeClr val="bg1"/>
                </a:solidFill>
                <a:latin typeface="Calibri" panose="020F0502020204030204" pitchFamily="34" charset="0"/>
                <a:ea typeface="ＭＳ Ｐゴシック" charset="-128"/>
                <a:cs typeface="Raavi" pitchFamily="34" charset="0"/>
              </a:defRPr>
            </a:lvl1pPr>
            <a:lvl2pPr algn="ctr" rtl="0" eaLnBrk="1" fontAlgn="base" hangingPunct="1">
              <a:spcBef>
                <a:spcPct val="0"/>
              </a:spcBef>
              <a:spcAft>
                <a:spcPct val="0"/>
              </a:spcAft>
              <a:defRPr sz="4400">
                <a:solidFill>
                  <a:schemeClr val="tx1"/>
                </a:solidFill>
                <a:latin typeface="Calibri" charset="0"/>
                <a:ea typeface="ＭＳ Ｐゴシック" charset="-128"/>
              </a:defRPr>
            </a:lvl2pPr>
            <a:lvl3pPr algn="ctr" rtl="0" eaLnBrk="1" fontAlgn="base" hangingPunct="1">
              <a:spcBef>
                <a:spcPct val="0"/>
              </a:spcBef>
              <a:spcAft>
                <a:spcPct val="0"/>
              </a:spcAft>
              <a:defRPr sz="4400">
                <a:solidFill>
                  <a:schemeClr val="tx1"/>
                </a:solidFill>
                <a:latin typeface="Calibri" charset="0"/>
                <a:ea typeface="ＭＳ Ｐゴシック" charset="-128"/>
              </a:defRPr>
            </a:lvl3pPr>
            <a:lvl4pPr algn="ctr" rtl="0" eaLnBrk="1" fontAlgn="base" hangingPunct="1">
              <a:spcBef>
                <a:spcPct val="0"/>
              </a:spcBef>
              <a:spcAft>
                <a:spcPct val="0"/>
              </a:spcAft>
              <a:defRPr sz="4400">
                <a:solidFill>
                  <a:schemeClr val="tx1"/>
                </a:solidFill>
                <a:latin typeface="Calibri" charset="0"/>
                <a:ea typeface="ＭＳ Ｐゴシック" charset="-128"/>
              </a:defRPr>
            </a:lvl4pPr>
            <a:lvl5pPr algn="ctr" rtl="0" eaLnBrk="1" fontAlgn="base" hangingPunct="1">
              <a:spcBef>
                <a:spcPct val="0"/>
              </a:spcBef>
              <a:spcAft>
                <a:spcPct val="0"/>
              </a:spcAft>
              <a:defRPr sz="4400">
                <a:solidFill>
                  <a:schemeClr val="tx1"/>
                </a:solidFill>
                <a:latin typeface="Calibri" charset="0"/>
                <a:ea typeface="ＭＳ Ｐゴシック" charset="-128"/>
              </a:defRPr>
            </a:lvl5pPr>
            <a:lvl6pPr marL="457200" algn="ctr" rtl="0" eaLnBrk="1" fontAlgn="base" hangingPunct="1">
              <a:spcBef>
                <a:spcPct val="0"/>
              </a:spcBef>
              <a:spcAft>
                <a:spcPct val="0"/>
              </a:spcAft>
              <a:defRPr sz="4400">
                <a:solidFill>
                  <a:schemeClr val="tx1"/>
                </a:solidFill>
                <a:latin typeface="Calibri" charset="0"/>
              </a:defRPr>
            </a:lvl6pPr>
            <a:lvl7pPr marL="914400" algn="ctr" rtl="0" eaLnBrk="1" fontAlgn="base" hangingPunct="1">
              <a:spcBef>
                <a:spcPct val="0"/>
              </a:spcBef>
              <a:spcAft>
                <a:spcPct val="0"/>
              </a:spcAft>
              <a:defRPr sz="4400">
                <a:solidFill>
                  <a:schemeClr val="tx1"/>
                </a:solidFill>
                <a:latin typeface="Calibri" charset="0"/>
              </a:defRPr>
            </a:lvl7pPr>
            <a:lvl8pPr marL="1371600" algn="ctr" rtl="0" eaLnBrk="1" fontAlgn="base" hangingPunct="1">
              <a:spcBef>
                <a:spcPct val="0"/>
              </a:spcBef>
              <a:spcAft>
                <a:spcPct val="0"/>
              </a:spcAft>
              <a:defRPr sz="4400">
                <a:solidFill>
                  <a:schemeClr val="tx1"/>
                </a:solidFill>
                <a:latin typeface="Calibri" charset="0"/>
              </a:defRPr>
            </a:lvl8pPr>
            <a:lvl9pPr marL="1828800" algn="ctr" rtl="0" eaLnBrk="1" fontAlgn="base" hangingPunct="1">
              <a:spcBef>
                <a:spcPct val="0"/>
              </a:spcBef>
              <a:spcAft>
                <a:spcPct val="0"/>
              </a:spcAft>
              <a:defRPr sz="4400">
                <a:solidFill>
                  <a:schemeClr val="tx1"/>
                </a:solidFill>
                <a:latin typeface="Calibri" charset="0"/>
              </a:defRPr>
            </a:lvl9pPr>
          </a:lstStyle>
          <a:p>
            <a:pPr algn="ctr">
              <a:lnSpc>
                <a:spcPct val="100000"/>
              </a:lnSpc>
            </a:pPr>
            <a:endParaRPr lang="en-US" sz="2400" b="0" i="0" kern="1200" baseline="0" dirty="0">
              <a:solidFill>
                <a:schemeClr val="bg2">
                  <a:lumMod val="75000"/>
                </a:schemeClr>
              </a:solidFill>
              <a:effectLst/>
              <a:latin typeface="Calibri" panose="020F0502020204030204" pitchFamily="34" charset="0"/>
              <a:ea typeface="ＭＳ Ｐゴシック" charset="-128"/>
              <a:cs typeface="Raavi" pitchFamily="34" charset="0"/>
            </a:endParaRPr>
          </a:p>
        </p:txBody>
      </p:sp>
      <p:sp>
        <p:nvSpPr>
          <p:cNvPr id="6" name="Subtitle 2">
            <a:extLst>
              <a:ext uri="{FF2B5EF4-FFF2-40B4-BE49-F238E27FC236}">
                <a16:creationId xmlns:a16="http://schemas.microsoft.com/office/drawing/2014/main" id="{9CAF4EBB-2EF0-0943-8824-47B71693027F}"/>
              </a:ext>
            </a:extLst>
          </p:cNvPr>
          <p:cNvSpPr txBox="1">
            <a:spLocks/>
          </p:cNvSpPr>
          <p:nvPr userDrawn="1"/>
        </p:nvSpPr>
        <p:spPr>
          <a:xfrm>
            <a:off x="3188681" y="3679913"/>
            <a:ext cx="5779475" cy="2501078"/>
          </a:xfrm>
          <a:prstGeom prst="rect">
            <a:avLst/>
          </a:prstGeom>
        </p:spPr>
        <p:txBody>
          <a:bodyPr numCol="1" anchor="t" anchorCtr="0"/>
          <a:lstStyle>
            <a:lvl1pPr marL="0" indent="0" algn="l" rtl="0" eaLnBrk="1" fontAlgn="base" hangingPunct="1">
              <a:spcBef>
                <a:spcPts val="0"/>
              </a:spcBef>
              <a:spcAft>
                <a:spcPct val="0"/>
              </a:spcAft>
              <a:buFont typeface="Arial" charset="0"/>
              <a:buNone/>
              <a:defRPr sz="2000" b="0" i="0" kern="1200" baseline="0">
                <a:solidFill>
                  <a:schemeClr val="tx1"/>
                </a:solidFill>
                <a:latin typeface="Calibri" panose="020F0502020204030204" pitchFamily="34" charset="0"/>
                <a:ea typeface="Source Sans Pro" panose="020B0503030403020204" pitchFamily="34" charset="0"/>
                <a:cs typeface="+mn-cs"/>
              </a:defRPr>
            </a:lvl1pPr>
            <a:lvl2pPr marL="457200" indent="0" algn="ctr" rtl="0" eaLnBrk="1" fontAlgn="base" hangingPunct="1">
              <a:spcBef>
                <a:spcPct val="20000"/>
              </a:spcBef>
              <a:spcAft>
                <a:spcPct val="0"/>
              </a:spcAft>
              <a:buFont typeface="Arial" charset="0"/>
              <a:buNone/>
              <a:defRPr sz="2800" kern="1200">
                <a:solidFill>
                  <a:schemeClr val="tx1">
                    <a:tint val="75000"/>
                  </a:schemeClr>
                </a:solidFill>
                <a:latin typeface="Gill Sans MT" pitchFamily="34" charset="0"/>
                <a:ea typeface="ＭＳ Ｐゴシック" charset="-128"/>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Gill Sans MT" pitchFamily="34" charset="0"/>
                <a:ea typeface="ＭＳ Ｐゴシック" charset="-128"/>
                <a:cs typeface="+mn-cs"/>
              </a:defRPr>
            </a:lvl3pPr>
            <a:lvl4pPr marL="1371600" indent="0" algn="ctr" rtl="0" eaLnBrk="1" fontAlgn="base" hangingPunct="1">
              <a:spcBef>
                <a:spcPct val="20000"/>
              </a:spcBef>
              <a:spcAft>
                <a:spcPct val="0"/>
              </a:spcAft>
              <a:buFont typeface="Arial" charset="0"/>
              <a:buNone/>
              <a:defRPr sz="2000" kern="1200">
                <a:solidFill>
                  <a:schemeClr val="tx1">
                    <a:tint val="75000"/>
                  </a:schemeClr>
                </a:solidFill>
                <a:latin typeface="Gill Sans MT" pitchFamily="34" charset="0"/>
                <a:ea typeface="ＭＳ Ｐゴシック" charset="-128"/>
                <a:cs typeface="+mn-cs"/>
              </a:defRPr>
            </a:lvl4pPr>
            <a:lvl5pPr marL="1828800" indent="0" algn="ctr" rtl="0" eaLnBrk="1" fontAlgn="base" hangingPunct="1">
              <a:spcBef>
                <a:spcPct val="20000"/>
              </a:spcBef>
              <a:spcAft>
                <a:spcPct val="0"/>
              </a:spcAft>
              <a:buFont typeface="Arial" charset="0"/>
              <a:buNone/>
              <a:defRPr sz="2000" kern="1200">
                <a:solidFill>
                  <a:schemeClr val="tx1">
                    <a:tint val="75000"/>
                  </a:schemeClr>
                </a:solidFill>
                <a:latin typeface="Gill Sans MT" pitchFamily="34" charset="0"/>
                <a:ea typeface="ＭＳ Ｐゴシック" charset="-128"/>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endParaRPr lang="en-US" sz="1600" b="0" i="0" dirty="0">
              <a:solidFill>
                <a:schemeClr val="tx1">
                  <a:lumMod val="75000"/>
                  <a:lumOff val="25000"/>
                </a:schemeClr>
              </a:solidFill>
              <a:latin typeface="Calibri Light" panose="020F0302020204030204" pitchFamily="34" charset="0"/>
              <a:cs typeface="Calibri Light" panose="020F0302020204030204" pitchFamily="34" charset="0"/>
            </a:endParaRPr>
          </a:p>
        </p:txBody>
      </p:sp>
      <p:cxnSp>
        <p:nvCxnSpPr>
          <p:cNvPr id="3" name="Straight Connector 2">
            <a:extLst>
              <a:ext uri="{FF2B5EF4-FFF2-40B4-BE49-F238E27FC236}">
                <a16:creationId xmlns:a16="http://schemas.microsoft.com/office/drawing/2014/main" id="{44A20E3A-E26A-8E46-9988-BB1D5B6F0E22}"/>
              </a:ext>
              <a:ext uri="{C183D7F6-B498-43B3-948B-1728B52AA6E4}">
                <adec:decorative xmlns:adec="http://schemas.microsoft.com/office/drawing/2017/decorative" val="1"/>
              </a:ext>
            </a:extLst>
          </p:cNvPr>
          <p:cNvCxnSpPr/>
          <p:nvPr userDrawn="1"/>
        </p:nvCxnSpPr>
        <p:spPr>
          <a:xfrm>
            <a:off x="3188679" y="3587261"/>
            <a:ext cx="577947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B3C0C59D-1F56-4384-A588-0294E53642A8}"/>
              </a:ext>
            </a:extLst>
          </p:cNvPr>
          <p:cNvGrpSpPr/>
          <p:nvPr userDrawn="1"/>
        </p:nvGrpSpPr>
        <p:grpSpPr>
          <a:xfrm>
            <a:off x="1" y="-1"/>
            <a:ext cx="4555027" cy="6857987"/>
            <a:chOff x="1" y="-1"/>
            <a:chExt cx="4555027" cy="6857987"/>
          </a:xfrm>
        </p:grpSpPr>
        <p:pic>
          <p:nvPicPr>
            <p:cNvPr id="7" name="Picture 6">
              <a:extLst>
                <a:ext uri="{FF2B5EF4-FFF2-40B4-BE49-F238E27FC236}">
                  <a16:creationId xmlns:a16="http://schemas.microsoft.com/office/drawing/2014/main" id="{BA6BE24F-4952-8E48-B803-FC6457547FA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1"/>
              <a:ext cx="4555027" cy="6857987"/>
            </a:xfrm>
            <a:prstGeom prst="rect">
              <a:avLst/>
            </a:prstGeom>
            <a:noFill/>
            <a:effectLst>
              <a:outerShdw blurRad="381000" dist="38100" algn="l" rotWithShape="0">
                <a:prstClr val="black">
                  <a:alpha val="40000"/>
                </a:prstClr>
              </a:outerShdw>
            </a:effectLst>
          </p:spPr>
        </p:pic>
        <p:sp>
          <p:nvSpPr>
            <p:cNvPr id="2" name="Rectangle 1">
              <a:extLst>
                <a:ext uri="{FF2B5EF4-FFF2-40B4-BE49-F238E27FC236}">
                  <a16:creationId xmlns:a16="http://schemas.microsoft.com/office/drawing/2014/main" id="{F2DF1C11-B4AD-48A9-9901-D8875631CF8B}"/>
                </a:ext>
              </a:extLst>
            </p:cNvPr>
            <p:cNvSpPr/>
            <p:nvPr userDrawn="1"/>
          </p:nvSpPr>
          <p:spPr>
            <a:xfrm>
              <a:off x="295275" y="5448300"/>
              <a:ext cx="2171700" cy="1209675"/>
            </a:xfrm>
            <a:prstGeom prst="rect">
              <a:avLst/>
            </a:prstGeom>
            <a:solidFill>
              <a:srgbClr val="395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grpSp>
      <p:pic>
        <p:nvPicPr>
          <p:cNvPr id="13" name="Picture 12">
            <a:extLst>
              <a:ext uri="{FF2B5EF4-FFF2-40B4-BE49-F238E27FC236}">
                <a16:creationId xmlns:a16="http://schemas.microsoft.com/office/drawing/2014/main" id="{E1B93D5D-ED09-4F10-BEFA-272213D71541}"/>
              </a:ext>
              <a:ext uri="{C183D7F6-B498-43B3-948B-1728B52AA6E4}">
                <adec:decorative xmlns:adec="http://schemas.microsoft.com/office/drawing/2017/decorative" val="1"/>
              </a:ext>
            </a:extLst>
          </p:cNvPr>
          <p:cNvPicPr>
            <a:picLocks noChangeAspect="1"/>
          </p:cNvPicPr>
          <p:nvPr userDrawn="1"/>
        </p:nvPicPr>
        <p:blipFill rotWithShape="1">
          <a:blip r:embed="rId3"/>
          <a:srcRect l="11991" r="9251"/>
          <a:stretch/>
        </p:blipFill>
        <p:spPr>
          <a:xfrm>
            <a:off x="9064869" y="-401913"/>
            <a:ext cx="3127130" cy="7665353"/>
          </a:xfrm>
          <a:prstGeom prst="rect">
            <a:avLst/>
          </a:prstGeom>
          <a:noFill/>
          <a:effectLst/>
        </p:spPr>
      </p:pic>
      <p:pic>
        <p:nvPicPr>
          <p:cNvPr id="15" name="Picture 14" descr="A picture containing logo&#10;&#10;Description automatically generated">
            <a:extLst>
              <a:ext uri="{FF2B5EF4-FFF2-40B4-BE49-F238E27FC236}">
                <a16:creationId xmlns:a16="http://schemas.microsoft.com/office/drawing/2014/main" id="{80A30C8C-43CB-4582-A77B-7523D99185AF}"/>
              </a:ext>
            </a:extLst>
          </p:cNvPr>
          <p:cNvPicPr>
            <a:picLocks noChangeAspect="1"/>
          </p:cNvPicPr>
          <p:nvPr userDrawn="1"/>
        </p:nvPicPr>
        <p:blipFill>
          <a:blip r:embed="rId4"/>
          <a:stretch>
            <a:fillRect/>
          </a:stretch>
        </p:blipFill>
        <p:spPr>
          <a:xfrm>
            <a:off x="476419" y="5360429"/>
            <a:ext cx="988708" cy="1107353"/>
          </a:xfrm>
          <a:prstGeom prst="rect">
            <a:avLst/>
          </a:prstGeom>
        </p:spPr>
      </p:pic>
    </p:spTree>
    <p:extLst>
      <p:ext uri="{BB962C8B-B14F-4D97-AF65-F5344CB8AC3E}">
        <p14:creationId xmlns:p14="http://schemas.microsoft.com/office/powerpoint/2010/main" val="1555925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2">
            <a:lumMod val="20000"/>
            <a:lumOff val="80000"/>
            <a:alpha val="8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0086E8-4E06-5B42-AE98-671233964C1D}"/>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r="30180"/>
          <a:stretch/>
        </p:blipFill>
        <p:spPr>
          <a:xfrm>
            <a:off x="1" y="-1"/>
            <a:ext cx="3180347" cy="6857987"/>
          </a:xfrm>
          <a:prstGeom prst="rect">
            <a:avLst/>
          </a:prstGeom>
          <a:noFill/>
          <a:effectLst>
            <a:outerShdw blurRad="381000" dist="38100" algn="l" rotWithShape="0">
              <a:prstClr val="black">
                <a:alpha val="40000"/>
              </a:prstClr>
            </a:outerShdw>
          </a:effectLst>
        </p:spPr>
      </p:pic>
      <p:cxnSp>
        <p:nvCxnSpPr>
          <p:cNvPr id="12" name="Straight Connector 11">
            <a:extLst>
              <a:ext uri="{FF2B5EF4-FFF2-40B4-BE49-F238E27FC236}">
                <a16:creationId xmlns:a16="http://schemas.microsoft.com/office/drawing/2014/main" id="{8A274287-5CA7-7346-A6CD-DDDBE4F4A94F}"/>
              </a:ext>
            </a:extLst>
          </p:cNvPr>
          <p:cNvCxnSpPr>
            <a:cxnSpLocks/>
          </p:cNvCxnSpPr>
          <p:nvPr userDrawn="1"/>
        </p:nvCxnSpPr>
        <p:spPr>
          <a:xfrm flipH="1">
            <a:off x="7796152" y="5108713"/>
            <a:ext cx="115810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Subtitle 2">
            <a:extLst>
              <a:ext uri="{FF2B5EF4-FFF2-40B4-BE49-F238E27FC236}">
                <a16:creationId xmlns:a16="http://schemas.microsoft.com/office/drawing/2014/main" id="{0986613C-0712-8E49-A03A-5F8F3792B2A1}"/>
              </a:ext>
            </a:extLst>
          </p:cNvPr>
          <p:cNvSpPr txBox="1">
            <a:spLocks/>
          </p:cNvSpPr>
          <p:nvPr userDrawn="1"/>
        </p:nvSpPr>
        <p:spPr>
          <a:xfrm>
            <a:off x="3959783" y="5208165"/>
            <a:ext cx="5748760" cy="985883"/>
          </a:xfrm>
          <a:prstGeom prst="rect">
            <a:avLst/>
          </a:prstGeom>
        </p:spPr>
        <p:txBody>
          <a:bodyPr numCol="1" anchor="t" anchorCtr="0"/>
          <a:lstStyle>
            <a:lvl1pPr marL="0" indent="0" algn="l" rtl="0" eaLnBrk="1" fontAlgn="base" hangingPunct="1">
              <a:spcBef>
                <a:spcPts val="0"/>
              </a:spcBef>
              <a:spcAft>
                <a:spcPct val="0"/>
              </a:spcAft>
              <a:buFont typeface="Arial" charset="0"/>
              <a:buNone/>
              <a:defRPr sz="2000" b="0" i="0" kern="1200" baseline="0">
                <a:solidFill>
                  <a:schemeClr val="tx1"/>
                </a:solidFill>
                <a:latin typeface="Calibri" panose="020F0502020204030204" pitchFamily="34" charset="0"/>
                <a:ea typeface="Source Sans Pro" panose="020B0503030403020204" pitchFamily="34" charset="0"/>
                <a:cs typeface="+mn-cs"/>
              </a:defRPr>
            </a:lvl1pPr>
            <a:lvl2pPr marL="457200" indent="0" algn="ctr" rtl="0" eaLnBrk="1" fontAlgn="base" hangingPunct="1">
              <a:spcBef>
                <a:spcPct val="20000"/>
              </a:spcBef>
              <a:spcAft>
                <a:spcPct val="0"/>
              </a:spcAft>
              <a:buFont typeface="Arial" charset="0"/>
              <a:buNone/>
              <a:defRPr sz="2800" kern="1200">
                <a:solidFill>
                  <a:schemeClr val="tx1">
                    <a:tint val="75000"/>
                  </a:schemeClr>
                </a:solidFill>
                <a:latin typeface="Gill Sans MT" pitchFamily="34" charset="0"/>
                <a:ea typeface="ＭＳ Ｐゴシック" charset="-128"/>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Gill Sans MT" pitchFamily="34" charset="0"/>
                <a:ea typeface="ＭＳ Ｐゴシック" charset="-128"/>
                <a:cs typeface="+mn-cs"/>
              </a:defRPr>
            </a:lvl3pPr>
            <a:lvl4pPr marL="1371600" indent="0" algn="ctr" rtl="0" eaLnBrk="1" fontAlgn="base" hangingPunct="1">
              <a:spcBef>
                <a:spcPct val="20000"/>
              </a:spcBef>
              <a:spcAft>
                <a:spcPct val="0"/>
              </a:spcAft>
              <a:buFont typeface="Arial" charset="0"/>
              <a:buNone/>
              <a:defRPr sz="2000" kern="1200">
                <a:solidFill>
                  <a:schemeClr val="tx1">
                    <a:tint val="75000"/>
                  </a:schemeClr>
                </a:solidFill>
                <a:latin typeface="Gill Sans MT" pitchFamily="34" charset="0"/>
                <a:ea typeface="ＭＳ Ｐゴシック" charset="-128"/>
                <a:cs typeface="+mn-cs"/>
              </a:defRPr>
            </a:lvl4pPr>
            <a:lvl5pPr marL="1828800" indent="0" algn="ctr" rtl="0" eaLnBrk="1" fontAlgn="base" hangingPunct="1">
              <a:spcBef>
                <a:spcPct val="20000"/>
              </a:spcBef>
              <a:spcAft>
                <a:spcPct val="0"/>
              </a:spcAft>
              <a:buFont typeface="Arial" charset="0"/>
              <a:buNone/>
              <a:defRPr sz="2000" kern="1200">
                <a:solidFill>
                  <a:schemeClr val="tx1">
                    <a:tint val="75000"/>
                  </a:schemeClr>
                </a:solidFill>
                <a:latin typeface="Gill Sans MT" pitchFamily="34" charset="0"/>
                <a:ea typeface="ＭＳ Ｐゴシック" charset="-128"/>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l" defTabSz="914400" rtl="0" eaLnBrk="1" fontAlgn="base" latinLnBrk="0" hangingPunct="1">
              <a:lnSpc>
                <a:spcPct val="100000"/>
              </a:lnSpc>
              <a:spcBef>
                <a:spcPts val="0"/>
              </a:spcBef>
              <a:spcAft>
                <a:spcPts val="200"/>
              </a:spcAft>
              <a:buClrTx/>
              <a:buSzTx/>
              <a:buFont typeface="Arial" charset="0"/>
              <a:buNone/>
              <a:tabLst/>
              <a:defRPr/>
            </a:pPr>
            <a:endParaRPr lang="en-US" sz="1600" b="0" i="0" dirty="0">
              <a:solidFill>
                <a:schemeClr val="tx1">
                  <a:lumMod val="75000"/>
                  <a:lumOff val="25000"/>
                </a:schemeClr>
              </a:solidFill>
              <a:latin typeface="Calibri Light" panose="020F0302020204030204" pitchFamily="34" charset="0"/>
              <a:cs typeface="Calibri Light" panose="020F0302020204030204" pitchFamily="34" charset="0"/>
            </a:endParaRPr>
          </a:p>
          <a:p>
            <a:pPr marL="0" marR="0" lvl="0" indent="0" algn="l" defTabSz="914400" rtl="0" eaLnBrk="1" fontAlgn="base" latinLnBrk="0" hangingPunct="1">
              <a:lnSpc>
                <a:spcPct val="100000"/>
              </a:lnSpc>
              <a:spcBef>
                <a:spcPts val="0"/>
              </a:spcBef>
              <a:spcAft>
                <a:spcPts val="200"/>
              </a:spcAft>
              <a:buClrTx/>
              <a:buSzTx/>
              <a:buFont typeface="Arial" charset="0"/>
              <a:buNone/>
              <a:tabLst/>
              <a:defRPr/>
            </a:pPr>
            <a:endParaRPr lang="en-US" sz="1600" b="0" i="0" dirty="0">
              <a:solidFill>
                <a:schemeClr val="tx1">
                  <a:lumMod val="75000"/>
                  <a:lumOff val="25000"/>
                </a:schemeClr>
              </a:solidFill>
              <a:latin typeface="Calibri Light" panose="020F0302020204030204" pitchFamily="34" charset="0"/>
              <a:cs typeface="Calibri Light" panose="020F0302020204030204" pitchFamily="34" charset="0"/>
            </a:endParaRPr>
          </a:p>
        </p:txBody>
      </p:sp>
      <p:cxnSp>
        <p:nvCxnSpPr>
          <p:cNvPr id="19" name="Straight Connector 18">
            <a:extLst>
              <a:ext uri="{FF2B5EF4-FFF2-40B4-BE49-F238E27FC236}">
                <a16:creationId xmlns:a16="http://schemas.microsoft.com/office/drawing/2014/main" id="{87FEA72D-ADAD-F44B-9AED-FB6111D152C1}"/>
              </a:ext>
            </a:extLst>
          </p:cNvPr>
          <p:cNvCxnSpPr>
            <a:cxnSpLocks/>
          </p:cNvCxnSpPr>
          <p:nvPr userDrawn="1"/>
        </p:nvCxnSpPr>
        <p:spPr>
          <a:xfrm>
            <a:off x="3907229" y="2095719"/>
            <a:ext cx="158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6012843-8593-8449-B1D0-9B91EC9EB19E}"/>
              </a:ext>
              <a:ext uri="{C183D7F6-B498-43B3-948B-1728B52AA6E4}">
                <adec:decorative xmlns:adec="http://schemas.microsoft.com/office/drawing/2017/decorative" val="1"/>
              </a:ext>
            </a:extLst>
          </p:cNvPr>
          <p:cNvCxnSpPr>
            <a:cxnSpLocks/>
          </p:cNvCxnSpPr>
          <p:nvPr userDrawn="1"/>
        </p:nvCxnSpPr>
        <p:spPr>
          <a:xfrm>
            <a:off x="2376273" y="672586"/>
            <a:ext cx="2643" cy="1443499"/>
          </a:xfrm>
          <a:prstGeom prst="line">
            <a:avLst/>
          </a:prstGeom>
          <a:ln>
            <a:gradFill>
              <a:gsLst>
                <a:gs pos="0">
                  <a:schemeClr val="accent1">
                    <a:lumMod val="5000"/>
                    <a:lumOff val="95000"/>
                  </a:schemeClr>
                </a:gs>
                <a:gs pos="74000">
                  <a:schemeClr val="bg1">
                    <a:lumMod val="6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6CCE9AE-E44C-4A45-9224-9C8446ADE12D}"/>
              </a:ext>
              <a:ext uri="{C183D7F6-B498-43B3-948B-1728B52AA6E4}">
                <adec:decorative xmlns:adec="http://schemas.microsoft.com/office/drawing/2017/decorative" val="1"/>
              </a:ext>
            </a:extLst>
          </p:cNvPr>
          <p:cNvCxnSpPr>
            <a:cxnSpLocks/>
          </p:cNvCxnSpPr>
          <p:nvPr userDrawn="1"/>
        </p:nvCxnSpPr>
        <p:spPr>
          <a:xfrm flipH="1">
            <a:off x="8265341" y="5108713"/>
            <a:ext cx="154414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1F6EB41-36AB-3848-8E79-EF72BD55F3DA}"/>
              </a:ext>
              <a:ext uri="{C183D7F6-B498-43B3-948B-1728B52AA6E4}">
                <adec:decorative xmlns:adec="http://schemas.microsoft.com/office/drawing/2017/decorative" val="1"/>
              </a:ext>
            </a:extLst>
          </p:cNvPr>
          <p:cNvCxnSpPr>
            <a:cxnSpLocks/>
          </p:cNvCxnSpPr>
          <p:nvPr userDrawn="1"/>
        </p:nvCxnSpPr>
        <p:spPr>
          <a:xfrm flipV="1">
            <a:off x="9809481" y="5108714"/>
            <a:ext cx="0" cy="1085330"/>
          </a:xfrm>
          <a:prstGeom prst="line">
            <a:avLst/>
          </a:prstGeom>
          <a:ln>
            <a:gradFill>
              <a:gsLst>
                <a:gs pos="0">
                  <a:schemeClr val="accent1">
                    <a:lumMod val="5000"/>
                    <a:lumOff val="95000"/>
                  </a:schemeClr>
                </a:gs>
                <a:gs pos="74000">
                  <a:schemeClr val="bg1">
                    <a:lumMod val="65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3" name="Title 1">
            <a:extLst>
              <a:ext uri="{FF2B5EF4-FFF2-40B4-BE49-F238E27FC236}">
                <a16:creationId xmlns:a16="http://schemas.microsoft.com/office/drawing/2014/main" id="{82B903A5-DF28-B244-9743-0856AD79B98A}"/>
              </a:ext>
            </a:extLst>
          </p:cNvPr>
          <p:cNvSpPr txBox="1">
            <a:spLocks/>
          </p:cNvSpPr>
          <p:nvPr userDrawn="1"/>
        </p:nvSpPr>
        <p:spPr>
          <a:xfrm>
            <a:off x="2551409" y="672582"/>
            <a:ext cx="6621904" cy="1311030"/>
          </a:xfrm>
          <a:prstGeom prst="rect">
            <a:avLst/>
          </a:prstGeom>
        </p:spPr>
        <p:txBody>
          <a:bodyPr wrap="square" anchor="ctr" anchorCtr="0">
            <a:noAutofit/>
          </a:bodyPr>
          <a:lstStyle>
            <a:lvl1pPr algn="l" rtl="0" eaLnBrk="1" fontAlgn="base" hangingPunct="1">
              <a:lnSpc>
                <a:spcPts val="3100"/>
              </a:lnSpc>
              <a:spcBef>
                <a:spcPct val="0"/>
              </a:spcBef>
              <a:spcAft>
                <a:spcPct val="0"/>
              </a:spcAft>
              <a:defRPr sz="3000" b="0" i="0" kern="1200" baseline="0">
                <a:solidFill>
                  <a:schemeClr val="bg1"/>
                </a:solidFill>
                <a:latin typeface="Calibri" panose="020F0502020204030204" pitchFamily="34" charset="0"/>
                <a:ea typeface="ＭＳ Ｐゴシック" charset="-128"/>
                <a:cs typeface="Raavi" pitchFamily="34" charset="0"/>
              </a:defRPr>
            </a:lvl1pPr>
            <a:lvl2pPr algn="ctr" rtl="0" eaLnBrk="1" fontAlgn="base" hangingPunct="1">
              <a:spcBef>
                <a:spcPct val="0"/>
              </a:spcBef>
              <a:spcAft>
                <a:spcPct val="0"/>
              </a:spcAft>
              <a:defRPr sz="4400">
                <a:solidFill>
                  <a:schemeClr val="tx1"/>
                </a:solidFill>
                <a:latin typeface="Calibri" charset="0"/>
                <a:ea typeface="ＭＳ Ｐゴシック" charset="-128"/>
              </a:defRPr>
            </a:lvl2pPr>
            <a:lvl3pPr algn="ctr" rtl="0" eaLnBrk="1" fontAlgn="base" hangingPunct="1">
              <a:spcBef>
                <a:spcPct val="0"/>
              </a:spcBef>
              <a:spcAft>
                <a:spcPct val="0"/>
              </a:spcAft>
              <a:defRPr sz="4400">
                <a:solidFill>
                  <a:schemeClr val="tx1"/>
                </a:solidFill>
                <a:latin typeface="Calibri" charset="0"/>
                <a:ea typeface="ＭＳ Ｐゴシック" charset="-128"/>
              </a:defRPr>
            </a:lvl3pPr>
            <a:lvl4pPr algn="ctr" rtl="0" eaLnBrk="1" fontAlgn="base" hangingPunct="1">
              <a:spcBef>
                <a:spcPct val="0"/>
              </a:spcBef>
              <a:spcAft>
                <a:spcPct val="0"/>
              </a:spcAft>
              <a:defRPr sz="4400">
                <a:solidFill>
                  <a:schemeClr val="tx1"/>
                </a:solidFill>
                <a:latin typeface="Calibri" charset="0"/>
                <a:ea typeface="ＭＳ Ｐゴシック" charset="-128"/>
              </a:defRPr>
            </a:lvl4pPr>
            <a:lvl5pPr algn="ctr" rtl="0" eaLnBrk="1" fontAlgn="base" hangingPunct="1">
              <a:spcBef>
                <a:spcPct val="0"/>
              </a:spcBef>
              <a:spcAft>
                <a:spcPct val="0"/>
              </a:spcAft>
              <a:defRPr sz="4400">
                <a:solidFill>
                  <a:schemeClr val="tx1"/>
                </a:solidFill>
                <a:latin typeface="Calibri" charset="0"/>
                <a:ea typeface="ＭＳ Ｐゴシック" charset="-128"/>
              </a:defRPr>
            </a:lvl5pPr>
            <a:lvl6pPr marL="457200" algn="ctr" rtl="0" eaLnBrk="1" fontAlgn="base" hangingPunct="1">
              <a:spcBef>
                <a:spcPct val="0"/>
              </a:spcBef>
              <a:spcAft>
                <a:spcPct val="0"/>
              </a:spcAft>
              <a:defRPr sz="4400">
                <a:solidFill>
                  <a:schemeClr val="tx1"/>
                </a:solidFill>
                <a:latin typeface="Calibri" charset="0"/>
              </a:defRPr>
            </a:lvl6pPr>
            <a:lvl7pPr marL="914400" algn="ctr" rtl="0" eaLnBrk="1" fontAlgn="base" hangingPunct="1">
              <a:spcBef>
                <a:spcPct val="0"/>
              </a:spcBef>
              <a:spcAft>
                <a:spcPct val="0"/>
              </a:spcAft>
              <a:defRPr sz="4400">
                <a:solidFill>
                  <a:schemeClr val="tx1"/>
                </a:solidFill>
                <a:latin typeface="Calibri" charset="0"/>
              </a:defRPr>
            </a:lvl7pPr>
            <a:lvl8pPr marL="1371600" algn="ctr" rtl="0" eaLnBrk="1" fontAlgn="base" hangingPunct="1">
              <a:spcBef>
                <a:spcPct val="0"/>
              </a:spcBef>
              <a:spcAft>
                <a:spcPct val="0"/>
              </a:spcAft>
              <a:defRPr sz="4400">
                <a:solidFill>
                  <a:schemeClr val="tx1"/>
                </a:solidFill>
                <a:latin typeface="Calibri" charset="0"/>
              </a:defRPr>
            </a:lvl8pPr>
            <a:lvl9pPr marL="1828800" algn="ctr" rtl="0" eaLnBrk="1" fontAlgn="base" hangingPunct="1">
              <a:spcBef>
                <a:spcPct val="0"/>
              </a:spcBef>
              <a:spcAft>
                <a:spcPct val="0"/>
              </a:spcAft>
              <a:defRPr sz="4400">
                <a:solidFill>
                  <a:schemeClr val="tx1"/>
                </a:solidFill>
                <a:latin typeface="Calibri" charset="0"/>
              </a:defRPr>
            </a:lvl9pPr>
          </a:lstStyle>
          <a:p>
            <a:pPr>
              <a:lnSpc>
                <a:spcPct val="100000"/>
              </a:lnSpc>
            </a:pPr>
            <a:endParaRPr lang="en-US" sz="2400" b="0" i="0" kern="1200" baseline="0" dirty="0">
              <a:solidFill>
                <a:schemeClr val="bg2">
                  <a:lumMod val="75000"/>
                </a:schemeClr>
              </a:solidFill>
              <a:effectLst/>
              <a:latin typeface="Calibri" panose="020F0502020204030204" pitchFamily="34" charset="0"/>
              <a:ea typeface="ＭＳ Ｐゴシック" charset="-128"/>
              <a:cs typeface="Raavi" pitchFamily="34" charset="0"/>
            </a:endParaRPr>
          </a:p>
        </p:txBody>
      </p:sp>
      <p:sp>
        <p:nvSpPr>
          <p:cNvPr id="24" name="Rectangle 23">
            <a:extLst>
              <a:ext uri="{FF2B5EF4-FFF2-40B4-BE49-F238E27FC236}">
                <a16:creationId xmlns:a16="http://schemas.microsoft.com/office/drawing/2014/main" id="{E0ABE48E-FAD2-5944-B26D-DACB96D78C0A}"/>
              </a:ext>
              <a:ext uri="{C183D7F6-B498-43B3-948B-1728B52AA6E4}">
                <adec:decorative xmlns:adec="http://schemas.microsoft.com/office/drawing/2017/decorative" val="1"/>
              </a:ext>
            </a:extLst>
          </p:cNvPr>
          <p:cNvSpPr/>
          <p:nvPr userDrawn="1"/>
        </p:nvSpPr>
        <p:spPr>
          <a:xfrm>
            <a:off x="3914064" y="2119620"/>
            <a:ext cx="4364939" cy="2989097"/>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endParaRPr>
          </a:p>
        </p:txBody>
      </p:sp>
      <p:cxnSp>
        <p:nvCxnSpPr>
          <p:cNvPr id="27" name="Straight Connector 26">
            <a:extLst>
              <a:ext uri="{FF2B5EF4-FFF2-40B4-BE49-F238E27FC236}">
                <a16:creationId xmlns:a16="http://schemas.microsoft.com/office/drawing/2014/main" id="{55B6787B-837D-684D-AC5B-35A458C1E5F6}"/>
              </a:ext>
              <a:ext uri="{C183D7F6-B498-43B3-948B-1728B52AA6E4}">
                <adec:decorative xmlns:adec="http://schemas.microsoft.com/office/drawing/2017/decorative" val="1"/>
              </a:ext>
            </a:extLst>
          </p:cNvPr>
          <p:cNvCxnSpPr>
            <a:cxnSpLocks/>
          </p:cNvCxnSpPr>
          <p:nvPr userDrawn="1"/>
        </p:nvCxnSpPr>
        <p:spPr>
          <a:xfrm flipH="1">
            <a:off x="2376275" y="2119877"/>
            <a:ext cx="154414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24501B8A-15B6-4C76-8570-98C9CAEE536C}"/>
              </a:ext>
            </a:extLst>
          </p:cNvPr>
          <p:cNvSpPr/>
          <p:nvPr userDrawn="1"/>
        </p:nvSpPr>
        <p:spPr>
          <a:xfrm>
            <a:off x="266702" y="5495925"/>
            <a:ext cx="2211471" cy="1000104"/>
          </a:xfrm>
          <a:prstGeom prst="rect">
            <a:avLst/>
          </a:prstGeom>
          <a:solidFill>
            <a:srgbClr val="395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A picture containing logo&#10;&#10;Description automatically generated">
            <a:extLst>
              <a:ext uri="{FF2B5EF4-FFF2-40B4-BE49-F238E27FC236}">
                <a16:creationId xmlns:a16="http://schemas.microsoft.com/office/drawing/2014/main" id="{849E6661-9CDB-4380-8D4C-C60A6EAA24E3}"/>
              </a:ext>
            </a:extLst>
          </p:cNvPr>
          <p:cNvPicPr>
            <a:picLocks noChangeAspect="1"/>
          </p:cNvPicPr>
          <p:nvPr userDrawn="1"/>
        </p:nvPicPr>
        <p:blipFill>
          <a:blip r:embed="rId3"/>
          <a:stretch>
            <a:fillRect/>
          </a:stretch>
        </p:blipFill>
        <p:spPr>
          <a:xfrm>
            <a:off x="476419" y="5360429"/>
            <a:ext cx="988708" cy="1107353"/>
          </a:xfrm>
          <a:prstGeom prst="rect">
            <a:avLst/>
          </a:prstGeom>
        </p:spPr>
      </p:pic>
      <p:pic>
        <p:nvPicPr>
          <p:cNvPr id="15" name="Picture 14">
            <a:extLst>
              <a:ext uri="{FF2B5EF4-FFF2-40B4-BE49-F238E27FC236}">
                <a16:creationId xmlns:a16="http://schemas.microsoft.com/office/drawing/2014/main" id="{43AB033F-25DD-44E1-B95B-F56D26775A3B}"/>
              </a:ext>
              <a:ext uri="{C183D7F6-B498-43B3-948B-1728B52AA6E4}">
                <adec:decorative xmlns:adec="http://schemas.microsoft.com/office/drawing/2017/decorative" val="1"/>
              </a:ext>
            </a:extLst>
          </p:cNvPr>
          <p:cNvPicPr>
            <a:picLocks noChangeAspect="1"/>
          </p:cNvPicPr>
          <p:nvPr userDrawn="1"/>
        </p:nvPicPr>
        <p:blipFill rotWithShape="1">
          <a:blip r:embed="rId4"/>
          <a:srcRect l="11829" r="9251"/>
          <a:stretch/>
        </p:blipFill>
        <p:spPr>
          <a:xfrm>
            <a:off x="9058438" y="-401913"/>
            <a:ext cx="3133562" cy="7665353"/>
          </a:xfrm>
          <a:prstGeom prst="rect">
            <a:avLst/>
          </a:prstGeom>
          <a:noFill/>
          <a:effectLst/>
        </p:spPr>
      </p:pic>
    </p:spTree>
    <p:extLst>
      <p:ext uri="{BB962C8B-B14F-4D97-AF65-F5344CB8AC3E}">
        <p14:creationId xmlns:p14="http://schemas.microsoft.com/office/powerpoint/2010/main" val="1964691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3" y="146329"/>
            <a:ext cx="9601200" cy="914400"/>
          </a:xfrm>
        </p:spPr>
        <p:txBody>
          <a:bodyPr/>
          <a:lstStyle>
            <a:lvl1pPr>
              <a:defRPr sz="4000" b="1" baseline="0">
                <a:solidFill>
                  <a:srgbClr val="395B74"/>
                </a:solidFill>
                <a:latin typeface="+mn-lt"/>
                <a:cs typeface="Raavi" pitchFamily="34" charset="0"/>
              </a:defRPr>
            </a:lvl1pPr>
          </a:lstStyle>
          <a:p>
            <a:r>
              <a:rPr lang="en-US" dirty="0"/>
              <a:t>Click to edit Master title style</a:t>
            </a:r>
          </a:p>
        </p:txBody>
      </p:sp>
      <p:sp>
        <p:nvSpPr>
          <p:cNvPr id="3" name="Content Placeholder 2"/>
          <p:cNvSpPr>
            <a:spLocks noGrp="1"/>
          </p:cNvSpPr>
          <p:nvPr>
            <p:ph idx="1"/>
          </p:nvPr>
        </p:nvSpPr>
        <p:spPr>
          <a:xfrm>
            <a:off x="609604" y="1148610"/>
            <a:ext cx="11030091" cy="4525963"/>
          </a:xfrm>
        </p:spPr>
        <p:txBody>
          <a:bodyPr/>
          <a:lstStyle>
            <a:lvl1pPr marL="0" indent="0">
              <a:spcBef>
                <a:spcPts val="0"/>
              </a:spcBef>
              <a:spcAft>
                <a:spcPts val="600"/>
              </a:spcAft>
              <a:buNone/>
              <a:defRPr sz="2400" b="0" i="0" baseline="0">
                <a:latin typeface="Calibri" panose="020F0502020204030204" pitchFamily="34" charset="0"/>
                <a:cs typeface="Calibri" panose="020F0502020204030204" pitchFamily="34" charset="0"/>
              </a:defRPr>
            </a:lvl1pPr>
            <a:lvl2pPr marL="557213" indent="-214313">
              <a:spcBef>
                <a:spcPts val="0"/>
              </a:spcBef>
              <a:spcAft>
                <a:spcPts val="600"/>
              </a:spcAft>
              <a:buFont typeface="Arial" panose="020B0604020202020204" pitchFamily="34" charset="0"/>
              <a:buChar char="•"/>
              <a:defRPr sz="2200" b="0" i="0" baseline="0">
                <a:latin typeface="Calibri" panose="020F0502020204030204" pitchFamily="34" charset="0"/>
                <a:cs typeface="Calibri" panose="020F0502020204030204" pitchFamily="34" charset="0"/>
              </a:defRPr>
            </a:lvl2pPr>
            <a:lvl3pPr marL="857250" indent="-171450">
              <a:spcBef>
                <a:spcPts val="0"/>
              </a:spcBef>
              <a:spcAft>
                <a:spcPts val="600"/>
              </a:spcAft>
              <a:buFont typeface="Calibri Light" panose="020F0302020204030204" pitchFamily="34" charset="0"/>
              <a:buChar char="–"/>
              <a:defRPr sz="2000" b="0" i="0" baseline="0">
                <a:latin typeface="Calibri" panose="020F0502020204030204" pitchFamily="34" charset="0"/>
                <a:cs typeface="Calibri" panose="020F0502020204030204" pitchFamily="34" charset="0"/>
              </a:defRPr>
            </a:lvl3pPr>
            <a:lvl4pPr marL="1200150" indent="-171450">
              <a:spcBef>
                <a:spcPts val="0"/>
              </a:spcBef>
              <a:spcAft>
                <a:spcPts val="600"/>
              </a:spcAft>
              <a:buFont typeface="Calibri" panose="020F0502020204030204" pitchFamily="34" charset="0"/>
              <a:buChar char="»"/>
              <a:defRPr sz="1800" b="0" i="0" baseline="0">
                <a:latin typeface="Calibri" panose="020F0502020204030204" pitchFamily="34" charset="0"/>
                <a:cs typeface="Calibri" panose="020F0502020204030204" pitchFamily="34" charset="0"/>
              </a:defRPr>
            </a:lvl4pPr>
            <a:lvl5pPr marL="1543050" indent="-171450">
              <a:spcBef>
                <a:spcPts val="0"/>
              </a:spcBef>
              <a:spcAft>
                <a:spcPts val="600"/>
              </a:spcAft>
              <a:buFont typeface="Arial" panose="020B0604020202020204" pitchFamily="34" charset="0"/>
              <a:buChar char="•"/>
              <a:defRPr sz="1800" b="0" i="0" baseline="0">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7262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9453125"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9" y="2906713"/>
            <a:ext cx="9029055"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5" name="Slide Number Placeholder 4">
            <a:extLst>
              <a:ext uri="{FF2B5EF4-FFF2-40B4-BE49-F238E27FC236}">
                <a16:creationId xmlns:a16="http://schemas.microsoft.com/office/drawing/2014/main" id="{78761216-5B07-BD4E-9B80-16A978AEE67E}"/>
              </a:ext>
            </a:extLst>
          </p:cNvPr>
          <p:cNvSpPr txBox="1">
            <a:spLocks/>
          </p:cNvSpPr>
          <p:nvPr userDrawn="1"/>
        </p:nvSpPr>
        <p:spPr>
          <a:xfrm>
            <a:off x="11277600" y="6410987"/>
            <a:ext cx="919629" cy="349044"/>
          </a:xfrm>
          <a:prstGeom prst="rect">
            <a:avLst/>
          </a:prstGeom>
        </p:spPr>
        <p:txBody>
          <a:bodyPr vert="horz" wrap="square" lIns="68580" tIns="34290" rIns="68580" bIns="34290" numCol="1" anchor="t" anchorCtr="0" compatLnSpc="1">
            <a:prstTxWarp prst="textNoShape">
              <a:avLst/>
            </a:prstTxWarp>
          </a:bodyPr>
          <a:lstStyle/>
          <a:p>
            <a:pPr marL="0" marR="0" lvl="0" indent="0" algn="ctr" defTabSz="342900" rtl="0" eaLnBrk="1" fontAlgn="base" latinLnBrk="0" hangingPunct="1">
              <a:lnSpc>
                <a:spcPct val="100000"/>
              </a:lnSpc>
              <a:spcBef>
                <a:spcPct val="0"/>
              </a:spcBef>
              <a:spcAft>
                <a:spcPct val="0"/>
              </a:spcAft>
              <a:buClrTx/>
              <a:buSzTx/>
              <a:buFontTx/>
              <a:buNone/>
              <a:tabLst/>
              <a:defRPr/>
            </a:pPr>
            <a:fld id="{F00A00CB-2C12-43BD-8097-0EF59CD27AF0}" type="slidenum">
              <a:rPr kumimoji="0" lang="en-US" sz="1800" b="0" i="0" u="none" strike="noStrike" kern="1200" cap="none" spc="0" normalizeH="0" baseline="0" noProof="0" smtClean="0">
                <a:ln>
                  <a:noFill/>
                </a:ln>
                <a:solidFill>
                  <a:schemeClr val="bg2"/>
                </a:solidFill>
                <a:effectLst/>
                <a:uLnTx/>
                <a:uFillTx/>
                <a:latin typeface="Calibri" panose="020F0502020204030204" pitchFamily="34" charset="0"/>
                <a:ea typeface="ＭＳ Ｐゴシック" charset="-128"/>
                <a:cs typeface="Calibri" panose="020F0502020204030204" pitchFamily="34" charset="0"/>
              </a:rPr>
              <a:pPr marL="0" marR="0" lvl="0" indent="0" algn="ctr" defTabSz="3429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schemeClr val="bg2"/>
              </a:solidFill>
              <a:effectLst/>
              <a:uLnTx/>
              <a:uFillTx/>
              <a:latin typeface="Calibri" panose="020F0502020204030204" pitchFamily="34" charset="0"/>
              <a:ea typeface="ＭＳ Ｐゴシック" charset="-128"/>
              <a:cs typeface="Calibri" panose="020F0502020204030204" pitchFamily="34" charset="0"/>
            </a:endParaRPr>
          </a:p>
        </p:txBody>
      </p:sp>
    </p:spTree>
    <p:extLst>
      <p:ext uri="{BB962C8B-B14F-4D97-AF65-F5344CB8AC3E}">
        <p14:creationId xmlns:p14="http://schemas.microsoft.com/office/powerpoint/2010/main" val="1234600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3" y="149857"/>
            <a:ext cx="9601200" cy="914400"/>
          </a:xfrm>
        </p:spPr>
        <p:txBody>
          <a:bodyPr/>
          <a:lstStyle>
            <a:lvl1pPr>
              <a:defRPr b="1"/>
            </a:lvl1pPr>
          </a:lstStyle>
          <a:p>
            <a:r>
              <a:rPr lang="en-US" dirty="0"/>
              <a:t>Click to edit Master title style</a:t>
            </a:r>
          </a:p>
        </p:txBody>
      </p:sp>
      <p:sp>
        <p:nvSpPr>
          <p:cNvPr id="3" name="Content Placeholder 2"/>
          <p:cNvSpPr>
            <a:spLocks noGrp="1"/>
          </p:cNvSpPr>
          <p:nvPr>
            <p:ph sz="half" idx="1"/>
          </p:nvPr>
        </p:nvSpPr>
        <p:spPr>
          <a:xfrm>
            <a:off x="609601" y="1290918"/>
            <a:ext cx="5379730" cy="4787153"/>
          </a:xfrm>
        </p:spPr>
        <p:txBody>
          <a:bodyPr/>
          <a:lstStyle>
            <a:lvl1pPr marL="0" indent="0">
              <a:buNone/>
              <a:defRPr sz="2400" b="0" i="0">
                <a:latin typeface="Calibri" panose="020F0502020204030204" pitchFamily="34" charset="0"/>
                <a:cs typeface="Calibri" panose="020F0502020204030204" pitchFamily="34" charset="0"/>
              </a:defRPr>
            </a:lvl1pPr>
            <a:lvl2pPr marL="557213" indent="-214313">
              <a:buFont typeface="Arial" panose="020B0604020202020204" pitchFamily="34" charset="0"/>
              <a:buChar char="•"/>
              <a:defRPr sz="2000" b="0" i="0">
                <a:latin typeface="Calibri" panose="020F0502020204030204" pitchFamily="34" charset="0"/>
                <a:cs typeface="Calibri" panose="020F0502020204030204" pitchFamily="34" charset="0"/>
              </a:defRPr>
            </a:lvl2pPr>
            <a:lvl3pPr marL="857250" indent="-171450">
              <a:buFont typeface="Calibri Light" panose="020F0302020204030204" pitchFamily="34" charset="0"/>
              <a:buChar char="–"/>
              <a:defRPr sz="1800" b="0" i="0">
                <a:latin typeface="Calibri" panose="020F0502020204030204" pitchFamily="34" charset="0"/>
                <a:cs typeface="Calibri" panose="020F0502020204030204" pitchFamily="34" charset="0"/>
              </a:defRPr>
            </a:lvl3pPr>
            <a:lvl4pPr marL="1200150" indent="-171450">
              <a:buFont typeface="Calibri Light" panose="020F0302020204030204" pitchFamily="34" charset="0"/>
              <a:buChar char="»"/>
              <a:defRPr sz="1600" b="0" i="0">
                <a:latin typeface="Calibri" panose="020F0502020204030204" pitchFamily="34" charset="0"/>
                <a:cs typeface="Calibri" panose="020F0502020204030204" pitchFamily="34" charset="0"/>
              </a:defRPr>
            </a:lvl4pPr>
            <a:lvl5pPr marL="1543050" indent="-171450">
              <a:buFont typeface="Arial" panose="020B0604020202020204" pitchFamily="34" charset="0"/>
              <a:buChar char="•"/>
              <a:defRPr sz="1400" b="0" i="0">
                <a:latin typeface="Calibri" panose="020F0502020204030204" pitchFamily="34" charset="0"/>
                <a:cs typeface="Calibri" panose="020F0502020204030204" pitchFamily="34" charset="0"/>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02672" y="1290918"/>
            <a:ext cx="5379730" cy="4787153"/>
          </a:xfrm>
        </p:spPr>
        <p:txBody>
          <a:bodyPr/>
          <a:lstStyle>
            <a:lvl1pPr marL="0" indent="0">
              <a:buNone/>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marL="1200150" indent="-171450">
              <a:buFont typeface="Arial" panose="020B0604020202020204" pitchFamily="34" charset="0"/>
              <a:buChar char="»"/>
              <a:defRPr sz="1600">
                <a:latin typeface="Calibri" panose="020F0502020204030204" pitchFamily="34" charset="0"/>
                <a:cs typeface="Calibri" panose="020F0502020204030204" pitchFamily="34" charset="0"/>
              </a:defRPr>
            </a:lvl4pPr>
            <a:lvl5pPr marL="1543050" indent="-171450">
              <a:buFont typeface="Arial" panose="020B0604020202020204" pitchFamily="34" charset="0"/>
              <a:buChar char="•"/>
              <a:defRPr sz="1400">
                <a:latin typeface="Calibri" panose="020F0502020204030204" pitchFamily="34" charset="0"/>
                <a:cs typeface="Calibri" panose="020F0502020204030204" pitchFamily="34" charset="0"/>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4">
            <a:extLst>
              <a:ext uri="{FF2B5EF4-FFF2-40B4-BE49-F238E27FC236}">
                <a16:creationId xmlns:a16="http://schemas.microsoft.com/office/drawing/2014/main" id="{6E7FAEFB-5591-E84B-A4E4-4A40595B8121}"/>
              </a:ext>
            </a:extLst>
          </p:cNvPr>
          <p:cNvSpPr txBox="1">
            <a:spLocks/>
          </p:cNvSpPr>
          <p:nvPr userDrawn="1"/>
        </p:nvSpPr>
        <p:spPr>
          <a:xfrm>
            <a:off x="11277600" y="6410987"/>
            <a:ext cx="919629" cy="349044"/>
          </a:xfrm>
          <a:prstGeom prst="rect">
            <a:avLst/>
          </a:prstGeom>
        </p:spPr>
        <p:txBody>
          <a:bodyPr vert="horz" wrap="square" lIns="68580" tIns="34290" rIns="68580" bIns="34290" numCol="1" anchor="t" anchorCtr="0" compatLnSpc="1">
            <a:prstTxWarp prst="textNoShape">
              <a:avLst/>
            </a:prstTxWarp>
          </a:bodyPr>
          <a:lstStyle/>
          <a:p>
            <a:pPr marL="0" marR="0" lvl="0" indent="0" algn="ctr" defTabSz="342900" rtl="0" eaLnBrk="1" fontAlgn="base" latinLnBrk="0" hangingPunct="1">
              <a:lnSpc>
                <a:spcPct val="100000"/>
              </a:lnSpc>
              <a:spcBef>
                <a:spcPct val="0"/>
              </a:spcBef>
              <a:spcAft>
                <a:spcPct val="0"/>
              </a:spcAft>
              <a:buClrTx/>
              <a:buSzTx/>
              <a:buFontTx/>
              <a:buNone/>
              <a:tabLst/>
              <a:defRPr/>
            </a:pPr>
            <a:fld id="{F00A00CB-2C12-43BD-8097-0EF59CD27AF0}" type="slidenum">
              <a:rPr kumimoji="0" lang="en-US" sz="1800" b="0" i="0" u="none" strike="noStrike" kern="1200" cap="none" spc="0" normalizeH="0" baseline="0" noProof="0" smtClean="0">
                <a:ln>
                  <a:noFill/>
                </a:ln>
                <a:solidFill>
                  <a:schemeClr val="bg2"/>
                </a:solidFill>
                <a:effectLst/>
                <a:uLnTx/>
                <a:uFillTx/>
                <a:latin typeface="Calibri" panose="020F0502020204030204" pitchFamily="34" charset="0"/>
                <a:ea typeface="ＭＳ Ｐゴシック" charset="-128"/>
                <a:cs typeface="Calibri" panose="020F0502020204030204" pitchFamily="34" charset="0"/>
              </a:rPr>
              <a:pPr marL="0" marR="0" lvl="0" indent="0" algn="ctr" defTabSz="3429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schemeClr val="bg2"/>
              </a:solidFill>
              <a:effectLst/>
              <a:uLnTx/>
              <a:uFillTx/>
              <a:latin typeface="Calibri" panose="020F0502020204030204" pitchFamily="34" charset="0"/>
              <a:ea typeface="ＭＳ Ｐゴシック" charset="-128"/>
              <a:cs typeface="Calibri" panose="020F0502020204030204" pitchFamily="34" charset="0"/>
            </a:endParaRPr>
          </a:p>
        </p:txBody>
      </p:sp>
    </p:spTree>
    <p:extLst>
      <p:ext uri="{BB962C8B-B14F-4D97-AF65-F5344CB8AC3E}">
        <p14:creationId xmlns:p14="http://schemas.microsoft.com/office/powerpoint/2010/main" val="2403696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6332"/>
            <a:ext cx="9601200" cy="914400"/>
          </a:xfrm>
        </p:spPr>
        <p:txBody>
          <a:bodyPr/>
          <a:lstStyle>
            <a:lvl1pPr>
              <a:defRPr b="1"/>
            </a:lvl1pPr>
          </a:lstStyle>
          <a:p>
            <a:r>
              <a:rPr lang="en-US" dirty="0"/>
              <a:t>Click to edit Master title style</a:t>
            </a:r>
          </a:p>
        </p:txBody>
      </p:sp>
      <p:sp>
        <p:nvSpPr>
          <p:cNvPr id="3" name="Text Placeholder 2"/>
          <p:cNvSpPr>
            <a:spLocks noGrp="1"/>
          </p:cNvSpPr>
          <p:nvPr>
            <p:ph type="body" idx="1"/>
          </p:nvPr>
        </p:nvSpPr>
        <p:spPr>
          <a:xfrm>
            <a:off x="609605" y="1146271"/>
            <a:ext cx="5379724" cy="639762"/>
          </a:xfrm>
        </p:spPr>
        <p:txBody>
          <a:bodyPr anchor="b"/>
          <a:lstStyle>
            <a:lvl1pPr marL="0" indent="0">
              <a:buNone/>
              <a:defRPr sz="2400" b="1">
                <a:latin typeface="Calibri" panose="020F0502020204030204" pitchFamily="34" charset="0"/>
                <a:cs typeface="Calibri" panose="020F050202020403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5" name="Text Placeholder 4"/>
          <p:cNvSpPr>
            <a:spLocks noGrp="1"/>
          </p:cNvSpPr>
          <p:nvPr>
            <p:ph type="body" sz="quarter" idx="3"/>
          </p:nvPr>
        </p:nvSpPr>
        <p:spPr>
          <a:xfrm>
            <a:off x="6202672" y="1146271"/>
            <a:ext cx="5379730" cy="639762"/>
          </a:xfrm>
        </p:spPr>
        <p:txBody>
          <a:bodyPr anchor="b"/>
          <a:lstStyle>
            <a:lvl1pPr marL="0" indent="0">
              <a:buNone/>
              <a:defRPr sz="2400" b="1">
                <a:latin typeface="Calibri" panose="020F0502020204030204" pitchFamily="34" charset="0"/>
                <a:cs typeface="Calibri" panose="020F050202020403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8" name="Slide Number Placeholder 4">
            <a:extLst>
              <a:ext uri="{FF2B5EF4-FFF2-40B4-BE49-F238E27FC236}">
                <a16:creationId xmlns:a16="http://schemas.microsoft.com/office/drawing/2014/main" id="{B33C5E03-3EEF-2F48-9B1B-747659931DBB}"/>
              </a:ext>
            </a:extLst>
          </p:cNvPr>
          <p:cNvSpPr txBox="1">
            <a:spLocks/>
          </p:cNvSpPr>
          <p:nvPr userDrawn="1"/>
        </p:nvSpPr>
        <p:spPr>
          <a:xfrm>
            <a:off x="11277600" y="6410987"/>
            <a:ext cx="919629" cy="349044"/>
          </a:xfrm>
          <a:prstGeom prst="rect">
            <a:avLst/>
          </a:prstGeom>
        </p:spPr>
        <p:txBody>
          <a:bodyPr vert="horz" wrap="square" lIns="68580" tIns="34290" rIns="68580" bIns="34290" numCol="1" anchor="t" anchorCtr="0" compatLnSpc="1">
            <a:prstTxWarp prst="textNoShape">
              <a:avLst/>
            </a:prstTxWarp>
          </a:bodyPr>
          <a:lstStyle/>
          <a:p>
            <a:pPr marL="0" marR="0" lvl="0" indent="0" algn="ctr" defTabSz="342900" rtl="0" eaLnBrk="1" fontAlgn="base" latinLnBrk="0" hangingPunct="1">
              <a:lnSpc>
                <a:spcPct val="100000"/>
              </a:lnSpc>
              <a:spcBef>
                <a:spcPct val="0"/>
              </a:spcBef>
              <a:spcAft>
                <a:spcPct val="0"/>
              </a:spcAft>
              <a:buClrTx/>
              <a:buSzTx/>
              <a:buFontTx/>
              <a:buNone/>
              <a:tabLst/>
              <a:defRPr/>
            </a:pPr>
            <a:fld id="{F00A00CB-2C12-43BD-8097-0EF59CD27AF0}" type="slidenum">
              <a:rPr kumimoji="0" lang="en-US" sz="1800" b="0" i="0" u="none" strike="noStrike" kern="1200" cap="none" spc="0" normalizeH="0" baseline="0" noProof="0" smtClean="0">
                <a:ln>
                  <a:noFill/>
                </a:ln>
                <a:solidFill>
                  <a:schemeClr val="bg2"/>
                </a:solidFill>
                <a:effectLst/>
                <a:uLnTx/>
                <a:uFillTx/>
                <a:latin typeface="Calibri" panose="020F0502020204030204" pitchFamily="34" charset="0"/>
                <a:ea typeface="ＭＳ Ｐゴシック" charset="-128"/>
                <a:cs typeface="Calibri" panose="020F0502020204030204" pitchFamily="34" charset="0"/>
              </a:rPr>
              <a:pPr marL="0" marR="0" lvl="0" indent="0" algn="ctr" defTabSz="3429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schemeClr val="bg2"/>
              </a:solidFill>
              <a:effectLst/>
              <a:uLnTx/>
              <a:uFillTx/>
              <a:latin typeface="Calibri" panose="020F0502020204030204" pitchFamily="34" charset="0"/>
              <a:ea typeface="ＭＳ Ｐゴシック" charset="-128"/>
              <a:cs typeface="Calibri" panose="020F0502020204030204" pitchFamily="34" charset="0"/>
            </a:endParaRPr>
          </a:p>
        </p:txBody>
      </p:sp>
      <p:sp>
        <p:nvSpPr>
          <p:cNvPr id="9" name="Content Placeholder 2">
            <a:extLst>
              <a:ext uri="{FF2B5EF4-FFF2-40B4-BE49-F238E27FC236}">
                <a16:creationId xmlns:a16="http://schemas.microsoft.com/office/drawing/2014/main" id="{38CFC4C0-A167-432F-B2C8-C79F2F9543DF}"/>
              </a:ext>
            </a:extLst>
          </p:cNvPr>
          <p:cNvSpPr>
            <a:spLocks noGrp="1"/>
          </p:cNvSpPr>
          <p:nvPr>
            <p:ph sz="half" idx="10"/>
          </p:nvPr>
        </p:nvSpPr>
        <p:spPr>
          <a:xfrm>
            <a:off x="609601" y="1871572"/>
            <a:ext cx="5379730" cy="4206499"/>
          </a:xfrm>
        </p:spPr>
        <p:txBody>
          <a:bodyPr/>
          <a:lstStyle>
            <a:lvl1pPr marL="0" indent="0">
              <a:buNone/>
              <a:defRPr sz="2400" b="0" i="0">
                <a:latin typeface="Calibri" panose="020F0502020204030204" pitchFamily="34" charset="0"/>
                <a:cs typeface="Calibri" panose="020F0502020204030204" pitchFamily="34" charset="0"/>
              </a:defRPr>
            </a:lvl1pPr>
            <a:lvl2pPr marL="557213" indent="-214313">
              <a:buFont typeface="Arial" panose="020B0604020202020204" pitchFamily="34" charset="0"/>
              <a:buChar char="•"/>
              <a:defRPr sz="2000" b="0" i="0">
                <a:latin typeface="Calibri" panose="020F0502020204030204" pitchFamily="34" charset="0"/>
                <a:cs typeface="Calibri" panose="020F0502020204030204" pitchFamily="34" charset="0"/>
              </a:defRPr>
            </a:lvl2pPr>
            <a:lvl3pPr marL="857250" indent="-171450">
              <a:buFont typeface="Calibri Light" panose="020F0302020204030204" pitchFamily="34" charset="0"/>
              <a:buChar char="–"/>
              <a:defRPr sz="1800" b="0" i="0">
                <a:latin typeface="Calibri" panose="020F0502020204030204" pitchFamily="34" charset="0"/>
                <a:cs typeface="Calibri" panose="020F0502020204030204" pitchFamily="34" charset="0"/>
              </a:defRPr>
            </a:lvl3pPr>
            <a:lvl4pPr marL="1200150" indent="-171450">
              <a:buFont typeface="Calibri Light" panose="020F0302020204030204" pitchFamily="34" charset="0"/>
              <a:buChar char="»"/>
              <a:defRPr sz="1600" b="0" i="0">
                <a:latin typeface="Calibri" panose="020F0502020204030204" pitchFamily="34" charset="0"/>
                <a:cs typeface="Calibri" panose="020F0502020204030204" pitchFamily="34" charset="0"/>
              </a:defRPr>
            </a:lvl4pPr>
            <a:lvl5pPr marL="1543050" indent="-171450">
              <a:buFont typeface="Arial" panose="020B0604020202020204" pitchFamily="34" charset="0"/>
              <a:buChar char="•"/>
              <a:defRPr sz="1400" b="0" i="0">
                <a:latin typeface="Calibri" panose="020F0502020204030204" pitchFamily="34" charset="0"/>
                <a:cs typeface="Calibri" panose="020F0502020204030204" pitchFamily="34" charset="0"/>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a:extLst>
              <a:ext uri="{FF2B5EF4-FFF2-40B4-BE49-F238E27FC236}">
                <a16:creationId xmlns:a16="http://schemas.microsoft.com/office/drawing/2014/main" id="{C1A59A31-71B1-459A-9B15-45D2FEF3AD76}"/>
              </a:ext>
            </a:extLst>
          </p:cNvPr>
          <p:cNvSpPr>
            <a:spLocks noGrp="1"/>
          </p:cNvSpPr>
          <p:nvPr>
            <p:ph sz="half" idx="2"/>
          </p:nvPr>
        </p:nvSpPr>
        <p:spPr>
          <a:xfrm>
            <a:off x="6202672" y="1871572"/>
            <a:ext cx="5379730" cy="4206499"/>
          </a:xfrm>
        </p:spPr>
        <p:txBody>
          <a:bodyPr/>
          <a:lstStyle>
            <a:lvl1pPr marL="0" indent="0">
              <a:buNone/>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marL="1200150" indent="-171450">
              <a:buFont typeface="Arial" panose="020B0604020202020204" pitchFamily="34" charset="0"/>
              <a:buChar char="»"/>
              <a:defRPr sz="1600">
                <a:latin typeface="Calibri" panose="020F0502020204030204" pitchFamily="34" charset="0"/>
                <a:cs typeface="Calibri" panose="020F0502020204030204" pitchFamily="34" charset="0"/>
              </a:defRPr>
            </a:lvl4pPr>
            <a:lvl5pPr marL="1543050" indent="-171450">
              <a:buFont typeface="Arial" panose="020B0604020202020204" pitchFamily="34" charset="0"/>
              <a:buChar char="•"/>
              <a:defRPr sz="1400">
                <a:latin typeface="Calibri" panose="020F0502020204030204" pitchFamily="34" charset="0"/>
                <a:cs typeface="Calibri" panose="020F0502020204030204" pitchFamily="34" charset="0"/>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16288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49040"/>
            <a:ext cx="9601200" cy="914400"/>
          </a:xfrm>
        </p:spPr>
        <p:txBody>
          <a:bodyPr/>
          <a:lstStyle>
            <a:lvl1pPr>
              <a:defRPr b="1"/>
            </a:lvl1pPr>
          </a:lstStyle>
          <a:p>
            <a:r>
              <a:rPr lang="en-US" dirty="0"/>
              <a:t>Click to edit Master title style</a:t>
            </a:r>
          </a:p>
        </p:txBody>
      </p:sp>
      <p:sp>
        <p:nvSpPr>
          <p:cNvPr id="4" name="Slide Number Placeholder 4">
            <a:extLst>
              <a:ext uri="{FF2B5EF4-FFF2-40B4-BE49-F238E27FC236}">
                <a16:creationId xmlns:a16="http://schemas.microsoft.com/office/drawing/2014/main" id="{004E9E2A-5C59-2947-A240-E54453146C0C}"/>
              </a:ext>
            </a:extLst>
          </p:cNvPr>
          <p:cNvSpPr txBox="1">
            <a:spLocks/>
          </p:cNvSpPr>
          <p:nvPr userDrawn="1"/>
        </p:nvSpPr>
        <p:spPr>
          <a:xfrm>
            <a:off x="11277600" y="6410987"/>
            <a:ext cx="919629" cy="349044"/>
          </a:xfrm>
          <a:prstGeom prst="rect">
            <a:avLst/>
          </a:prstGeom>
        </p:spPr>
        <p:txBody>
          <a:bodyPr vert="horz" wrap="square" lIns="68580" tIns="34290" rIns="68580" bIns="34290" numCol="1" anchor="t" anchorCtr="0" compatLnSpc="1">
            <a:prstTxWarp prst="textNoShape">
              <a:avLst/>
            </a:prstTxWarp>
          </a:bodyPr>
          <a:lstStyle/>
          <a:p>
            <a:pPr marL="0" marR="0" lvl="0" indent="0" algn="ctr" defTabSz="342900" rtl="0" eaLnBrk="1" fontAlgn="base" latinLnBrk="0" hangingPunct="1">
              <a:lnSpc>
                <a:spcPct val="100000"/>
              </a:lnSpc>
              <a:spcBef>
                <a:spcPct val="0"/>
              </a:spcBef>
              <a:spcAft>
                <a:spcPct val="0"/>
              </a:spcAft>
              <a:buClrTx/>
              <a:buSzTx/>
              <a:buFontTx/>
              <a:buNone/>
              <a:tabLst/>
              <a:defRPr/>
            </a:pPr>
            <a:fld id="{F00A00CB-2C12-43BD-8097-0EF59CD27AF0}" type="slidenum">
              <a:rPr kumimoji="0" lang="en-US" sz="1800" b="0" i="0" u="none" strike="noStrike" kern="1200" cap="none" spc="0" normalizeH="0" baseline="0" noProof="0" smtClean="0">
                <a:ln>
                  <a:noFill/>
                </a:ln>
                <a:solidFill>
                  <a:schemeClr val="bg2"/>
                </a:solidFill>
                <a:effectLst/>
                <a:uLnTx/>
                <a:uFillTx/>
                <a:latin typeface="Calibri" panose="020F0502020204030204" pitchFamily="34" charset="0"/>
                <a:ea typeface="ＭＳ Ｐゴシック" charset="-128"/>
                <a:cs typeface="Calibri" panose="020F0502020204030204" pitchFamily="34" charset="0"/>
              </a:rPr>
              <a:pPr marL="0" marR="0" lvl="0" indent="0" algn="ctr" defTabSz="3429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schemeClr val="bg2"/>
              </a:solidFill>
              <a:effectLst/>
              <a:uLnTx/>
              <a:uFillTx/>
              <a:latin typeface="Calibri" panose="020F0502020204030204" pitchFamily="34" charset="0"/>
              <a:ea typeface="ＭＳ Ｐゴシック" charset="-128"/>
              <a:cs typeface="Calibri" panose="020F0502020204030204" pitchFamily="34" charset="0"/>
            </a:endParaRPr>
          </a:p>
        </p:txBody>
      </p:sp>
    </p:spTree>
    <p:extLst>
      <p:ext uri="{BB962C8B-B14F-4D97-AF65-F5344CB8AC3E}">
        <p14:creationId xmlns:p14="http://schemas.microsoft.com/office/powerpoint/2010/main" val="2608190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9717738" cy="1035797"/>
          </a:xfrm>
        </p:spPr>
        <p:txBody>
          <a:bodyPr anchor="b"/>
          <a:lstStyle>
            <a:lvl1pPr algn="l">
              <a:defRPr sz="3200" b="1"/>
            </a:lvl1pPr>
          </a:lstStyle>
          <a:p>
            <a:r>
              <a:rPr lang="en-US" dirty="0"/>
              <a:t>Click to edit Master title style</a:t>
            </a:r>
          </a:p>
        </p:txBody>
      </p:sp>
      <p:sp>
        <p:nvSpPr>
          <p:cNvPr id="3" name="Content Placeholder 2"/>
          <p:cNvSpPr>
            <a:spLocks noGrp="1"/>
          </p:cNvSpPr>
          <p:nvPr>
            <p:ph idx="1"/>
          </p:nvPr>
        </p:nvSpPr>
        <p:spPr>
          <a:xfrm>
            <a:off x="4766733" y="1435102"/>
            <a:ext cx="6815664" cy="4691069"/>
          </a:xfrm>
        </p:spPr>
        <p:txBody>
          <a:bodyPr/>
          <a:lstStyle>
            <a:lvl1pPr>
              <a:defRPr sz="2400" b="0" i="0">
                <a:latin typeface="Calibri" panose="020F0502020204030204" pitchFamily="34" charset="0"/>
                <a:cs typeface="Calibri" panose="020F0502020204030204" pitchFamily="34" charset="0"/>
              </a:defRPr>
            </a:lvl1pPr>
            <a:lvl2pPr>
              <a:defRPr sz="2100" b="0" i="0">
                <a:latin typeface="Calibri" panose="020F0502020204030204" pitchFamily="34" charset="0"/>
                <a:cs typeface="Calibri" panose="020F0502020204030204" pitchFamily="34" charset="0"/>
              </a:defRPr>
            </a:lvl2pPr>
            <a:lvl3pPr>
              <a:defRPr sz="1800" b="0" i="0">
                <a:latin typeface="Calibri" panose="020F0502020204030204" pitchFamily="34" charset="0"/>
                <a:cs typeface="Calibri" panose="020F0502020204030204" pitchFamily="34" charset="0"/>
              </a:defRPr>
            </a:lvl3pPr>
            <a:lvl4pPr>
              <a:defRPr sz="1500" b="0" i="0">
                <a:latin typeface="Calibri" panose="020F0502020204030204" pitchFamily="34" charset="0"/>
                <a:cs typeface="Calibri" panose="020F0502020204030204" pitchFamily="34" charset="0"/>
              </a:defRPr>
            </a:lvl4pPr>
            <a:lvl5pPr>
              <a:defRPr sz="1500" b="0" i="0">
                <a:latin typeface="Calibri" panose="020F0502020204030204" pitchFamily="34" charset="0"/>
                <a:cs typeface="Calibri" panose="020F0502020204030204" pitchFamily="34" charset="0"/>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8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Slide Number Placeholder 4">
            <a:extLst>
              <a:ext uri="{FF2B5EF4-FFF2-40B4-BE49-F238E27FC236}">
                <a16:creationId xmlns:a16="http://schemas.microsoft.com/office/drawing/2014/main" id="{023B55BE-7A7A-BC4D-B0FC-3A20D5965522}"/>
              </a:ext>
            </a:extLst>
          </p:cNvPr>
          <p:cNvSpPr txBox="1">
            <a:spLocks/>
          </p:cNvSpPr>
          <p:nvPr userDrawn="1"/>
        </p:nvSpPr>
        <p:spPr>
          <a:xfrm>
            <a:off x="11277600" y="6410987"/>
            <a:ext cx="919629" cy="349044"/>
          </a:xfrm>
          <a:prstGeom prst="rect">
            <a:avLst/>
          </a:prstGeom>
        </p:spPr>
        <p:txBody>
          <a:bodyPr vert="horz" wrap="square" lIns="68580" tIns="34290" rIns="68580" bIns="34290" numCol="1" anchor="t" anchorCtr="0" compatLnSpc="1">
            <a:prstTxWarp prst="textNoShape">
              <a:avLst/>
            </a:prstTxWarp>
          </a:bodyPr>
          <a:lstStyle/>
          <a:p>
            <a:pPr marL="0" marR="0" lvl="0" indent="0" algn="ctr" defTabSz="342900" rtl="0" eaLnBrk="1" fontAlgn="base" latinLnBrk="0" hangingPunct="1">
              <a:lnSpc>
                <a:spcPct val="100000"/>
              </a:lnSpc>
              <a:spcBef>
                <a:spcPct val="0"/>
              </a:spcBef>
              <a:spcAft>
                <a:spcPct val="0"/>
              </a:spcAft>
              <a:buClrTx/>
              <a:buSzTx/>
              <a:buFontTx/>
              <a:buNone/>
              <a:tabLst/>
              <a:defRPr/>
            </a:pPr>
            <a:fld id="{F00A00CB-2C12-43BD-8097-0EF59CD27AF0}" type="slidenum">
              <a:rPr kumimoji="0" lang="en-US" sz="1800" b="0" i="0" u="none" strike="noStrike" kern="1200" cap="none" spc="0" normalizeH="0" baseline="0" noProof="0" smtClean="0">
                <a:ln>
                  <a:noFill/>
                </a:ln>
                <a:solidFill>
                  <a:schemeClr val="bg2"/>
                </a:solidFill>
                <a:effectLst/>
                <a:uLnTx/>
                <a:uFillTx/>
                <a:latin typeface="Calibri" panose="020F0502020204030204" pitchFamily="34" charset="0"/>
                <a:ea typeface="ＭＳ Ｐゴシック" charset="-128"/>
                <a:cs typeface="Calibri" panose="020F0502020204030204" pitchFamily="34" charset="0"/>
              </a:rPr>
              <a:pPr marL="0" marR="0" lvl="0" indent="0" algn="ctr" defTabSz="3429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schemeClr val="bg2"/>
              </a:solidFill>
              <a:effectLst/>
              <a:uLnTx/>
              <a:uFillTx/>
              <a:latin typeface="Calibri" panose="020F0502020204030204" pitchFamily="34" charset="0"/>
              <a:ea typeface="ＭＳ Ｐゴシック" charset="-128"/>
              <a:cs typeface="Calibri" panose="020F0502020204030204" pitchFamily="34" charset="0"/>
            </a:endParaRPr>
          </a:p>
        </p:txBody>
      </p:sp>
    </p:spTree>
    <p:extLst>
      <p:ext uri="{BB962C8B-B14F-4D97-AF65-F5344CB8AC3E}">
        <p14:creationId xmlns:p14="http://schemas.microsoft.com/office/powerpoint/2010/main" val="4230476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599" y="146330"/>
            <a:ext cx="96012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609600" y="1153999"/>
            <a:ext cx="11064467"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79739963-C48B-4845-A78D-1812BE797336}"/>
              </a:ext>
              <a:ext uri="{C183D7F6-B498-43B3-948B-1728B52AA6E4}">
                <adec:decorative xmlns:adec="http://schemas.microsoft.com/office/drawing/2017/decorative" val="1"/>
              </a:ext>
            </a:extLst>
          </p:cNvPr>
          <p:cNvSpPr/>
          <p:nvPr userDrawn="1"/>
        </p:nvSpPr>
        <p:spPr>
          <a:xfrm>
            <a:off x="0" y="6308739"/>
            <a:ext cx="12192000" cy="549265"/>
          </a:xfrm>
          <a:prstGeom prst="rect">
            <a:avLst/>
          </a:prstGeom>
          <a:gradFill flip="none" rotWithShape="1">
            <a:gsLst>
              <a:gs pos="0">
                <a:srgbClr val="395B74"/>
              </a:gs>
              <a:gs pos="99000">
                <a:schemeClr val="bg1">
                  <a:alpha val="0"/>
                </a:schemeClr>
              </a:gs>
            </a:gsLst>
            <a:lin ang="4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2452C957-4EF4-A245-8B6D-A52089583A08}"/>
              </a:ext>
              <a:ext uri="{C183D7F6-B498-43B3-948B-1728B52AA6E4}">
                <adec:decorative xmlns:adec="http://schemas.microsoft.com/office/drawing/2017/decorative" val="1"/>
              </a:ext>
            </a:extLst>
          </p:cNvPr>
          <p:cNvPicPr>
            <a:picLocks noChangeAspect="1"/>
          </p:cNvPicPr>
          <p:nvPr userDrawn="1"/>
        </p:nvPicPr>
        <p:blipFill rotWithShape="1">
          <a:blip r:embed="rId13" cstate="screen">
            <a:alphaModFix amt="55000"/>
            <a:extLst>
              <a:ext uri="{28A0092B-C50C-407E-A947-70E740481C1C}">
                <a14:useLocalDpi xmlns:a14="http://schemas.microsoft.com/office/drawing/2010/main"/>
              </a:ext>
            </a:extLst>
          </a:blip>
          <a:srcRect l="10537" r="374"/>
          <a:stretch/>
        </p:blipFill>
        <p:spPr>
          <a:xfrm flipV="1">
            <a:off x="9362860" y="0"/>
            <a:ext cx="2834640" cy="6858000"/>
          </a:xfrm>
          <a:prstGeom prst="rect">
            <a:avLst/>
          </a:prstGeom>
          <a:noFill/>
        </p:spPr>
      </p:pic>
      <p:pic>
        <p:nvPicPr>
          <p:cNvPr id="3" name="Picture 2">
            <a:extLst>
              <a:ext uri="{FF2B5EF4-FFF2-40B4-BE49-F238E27FC236}">
                <a16:creationId xmlns:a16="http://schemas.microsoft.com/office/drawing/2014/main" id="{863604BD-A464-ED41-ABBA-E2EBAEC75400}"/>
              </a:ext>
              <a:ext uri="{C183D7F6-B498-43B3-948B-1728B52AA6E4}">
                <adec:decorative xmlns:adec="http://schemas.microsoft.com/office/drawing/2017/decorative" val="1"/>
              </a:ext>
            </a:extLst>
          </p:cNvPr>
          <p:cNvPicPr>
            <a:picLocks noChangeAspect="1"/>
          </p:cNvPicPr>
          <p:nvPr userDrawn="1"/>
        </p:nvPicPr>
        <p:blipFill rotWithShape="1">
          <a:blip r:embed="rId14" cstate="screen">
            <a:extLst>
              <a:ext uri="{28A0092B-C50C-407E-A947-70E740481C1C}">
                <a14:useLocalDpi xmlns:a14="http://schemas.microsoft.com/office/drawing/2010/main"/>
              </a:ext>
            </a:extLst>
          </a:blip>
          <a:srcRect l="2" t="1" r="77913" b="52251"/>
          <a:stretch/>
        </p:blipFill>
        <p:spPr>
          <a:xfrm>
            <a:off x="609599" y="6386290"/>
            <a:ext cx="457200" cy="394163"/>
          </a:xfrm>
          <a:prstGeom prst="rect">
            <a:avLst/>
          </a:prstGeom>
        </p:spPr>
      </p:pic>
      <p:sp>
        <p:nvSpPr>
          <p:cNvPr id="8" name="Slide Number Placeholder 4">
            <a:extLst>
              <a:ext uri="{FF2B5EF4-FFF2-40B4-BE49-F238E27FC236}">
                <a16:creationId xmlns:a16="http://schemas.microsoft.com/office/drawing/2014/main" id="{012DE044-DE50-3840-A9F0-1FB6F6399987}"/>
              </a:ext>
            </a:extLst>
          </p:cNvPr>
          <p:cNvSpPr txBox="1">
            <a:spLocks/>
          </p:cNvSpPr>
          <p:nvPr userDrawn="1"/>
        </p:nvSpPr>
        <p:spPr>
          <a:xfrm>
            <a:off x="11277600" y="6408847"/>
            <a:ext cx="919629" cy="349044"/>
          </a:xfrm>
          <a:prstGeom prst="rect">
            <a:avLst/>
          </a:prstGeom>
        </p:spPr>
        <p:txBody>
          <a:bodyPr vert="horz" wrap="square" lIns="68580" tIns="34290" rIns="68580" bIns="34290" numCol="1" anchor="t" anchorCtr="0" compatLnSpc="1">
            <a:prstTxWarp prst="textNoShape">
              <a:avLst/>
            </a:prstTxWarp>
          </a:bodyPr>
          <a:lstStyle/>
          <a:p>
            <a:pPr marL="0" marR="0" lvl="0" indent="0" algn="ctr" defTabSz="342900" rtl="0" eaLnBrk="1" fontAlgn="base" latinLnBrk="0" hangingPunct="1">
              <a:lnSpc>
                <a:spcPct val="100000"/>
              </a:lnSpc>
              <a:spcBef>
                <a:spcPct val="0"/>
              </a:spcBef>
              <a:spcAft>
                <a:spcPct val="0"/>
              </a:spcAft>
              <a:buClrTx/>
              <a:buSzTx/>
              <a:buFontTx/>
              <a:buNone/>
              <a:tabLst/>
              <a:defRPr/>
            </a:pPr>
            <a:fld id="{F00A00CB-2C12-43BD-8097-0EF59CD27AF0}" type="slidenum">
              <a:rPr kumimoji="0" lang="en-US" sz="1800" b="0" i="0" u="none" strike="noStrike" kern="1200" cap="none" spc="0" normalizeH="0" baseline="0" noProof="0" smtClean="0">
                <a:ln>
                  <a:noFill/>
                </a:ln>
                <a:solidFill>
                  <a:schemeClr val="bg2">
                    <a:lumMod val="75000"/>
                  </a:schemeClr>
                </a:solidFill>
                <a:effectLst/>
                <a:uLnTx/>
                <a:uFillTx/>
                <a:latin typeface="Calibri" panose="020F0502020204030204" pitchFamily="34" charset="0"/>
                <a:ea typeface="ＭＳ Ｐゴシック" charset="-128"/>
                <a:cs typeface="Calibri" panose="020F0502020204030204" pitchFamily="34" charset="0"/>
              </a:rPr>
              <a:pPr marL="0" marR="0" lvl="0" indent="0" algn="ctr" defTabSz="3429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schemeClr val="bg2">
                  <a:lumMod val="75000"/>
                </a:schemeClr>
              </a:solidFill>
              <a:effectLst/>
              <a:uLnTx/>
              <a:uFillTx/>
              <a:latin typeface="Calibri" panose="020F0502020204030204" pitchFamily="34" charset="0"/>
              <a:ea typeface="ＭＳ Ｐゴシック" charset="-128"/>
              <a:cs typeface="Calibri" panose="020F0502020204030204" pitchFamily="34" charset="0"/>
            </a:endParaRPr>
          </a:p>
        </p:txBody>
      </p:sp>
      <p:sp>
        <p:nvSpPr>
          <p:cNvPr id="2" name="TextBox 1">
            <a:extLst>
              <a:ext uri="{FF2B5EF4-FFF2-40B4-BE49-F238E27FC236}">
                <a16:creationId xmlns:a16="http://schemas.microsoft.com/office/drawing/2014/main" id="{D2910CF9-D64A-4B4C-9880-13776B5CF7C8}"/>
              </a:ext>
            </a:extLst>
          </p:cNvPr>
          <p:cNvSpPr txBox="1"/>
          <p:nvPr userDrawn="1"/>
        </p:nvSpPr>
        <p:spPr>
          <a:xfrm>
            <a:off x="999831" y="6456411"/>
            <a:ext cx="2606804" cy="253916"/>
          </a:xfrm>
          <a:prstGeom prst="rect">
            <a:avLst/>
          </a:prstGeom>
          <a:noFill/>
        </p:spPr>
        <p:txBody>
          <a:bodyPr wrap="none" rtlCol="0">
            <a:spAutoFit/>
          </a:bodyPr>
          <a:lstStyle/>
          <a:p>
            <a:r>
              <a:rPr lang="en-US" sz="1050" dirty="0">
                <a:solidFill>
                  <a:schemeClr val="bg1"/>
                </a:solidFill>
              </a:rPr>
              <a:t>FEDERAL TRANSIT ADMINISTRATION</a:t>
            </a:r>
          </a:p>
        </p:txBody>
      </p:sp>
    </p:spTree>
    <p:extLst>
      <p:ext uri="{BB962C8B-B14F-4D97-AF65-F5344CB8AC3E}">
        <p14:creationId xmlns:p14="http://schemas.microsoft.com/office/powerpoint/2010/main" val="380358388"/>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hf hdr="0" ftr="0" dt="0"/>
  <p:txStyles>
    <p:titleStyle>
      <a:lvl1pPr algn="l" rtl="0" eaLnBrk="1" fontAlgn="base" hangingPunct="1">
        <a:spcBef>
          <a:spcPct val="0"/>
        </a:spcBef>
        <a:spcAft>
          <a:spcPct val="0"/>
        </a:spcAft>
        <a:defRPr sz="4000" b="1" i="0" kern="1200" baseline="0">
          <a:solidFill>
            <a:srgbClr val="395B74"/>
          </a:solidFill>
          <a:latin typeface="+mn-lt"/>
          <a:ea typeface="ＭＳ Ｐゴシック" charset="-128"/>
          <a:cs typeface="Raavi" pitchFamily="34" charset="0"/>
        </a:defRPr>
      </a:lvl1pPr>
      <a:lvl2pPr algn="ctr" rtl="0" eaLnBrk="1" fontAlgn="base" hangingPunct="1">
        <a:spcBef>
          <a:spcPct val="0"/>
        </a:spcBef>
        <a:spcAft>
          <a:spcPct val="0"/>
        </a:spcAft>
        <a:defRPr sz="3300">
          <a:solidFill>
            <a:schemeClr val="tx1"/>
          </a:solidFill>
          <a:latin typeface="Calibri" charset="0"/>
          <a:ea typeface="ＭＳ Ｐゴシック" charset="-128"/>
        </a:defRPr>
      </a:lvl2pPr>
      <a:lvl3pPr algn="ctr" rtl="0" eaLnBrk="1" fontAlgn="base" hangingPunct="1">
        <a:spcBef>
          <a:spcPct val="0"/>
        </a:spcBef>
        <a:spcAft>
          <a:spcPct val="0"/>
        </a:spcAft>
        <a:defRPr sz="3300">
          <a:solidFill>
            <a:schemeClr val="tx1"/>
          </a:solidFill>
          <a:latin typeface="Calibri" charset="0"/>
          <a:ea typeface="ＭＳ Ｐゴシック" charset="-128"/>
        </a:defRPr>
      </a:lvl3pPr>
      <a:lvl4pPr algn="ctr" rtl="0" eaLnBrk="1" fontAlgn="base" hangingPunct="1">
        <a:spcBef>
          <a:spcPct val="0"/>
        </a:spcBef>
        <a:spcAft>
          <a:spcPct val="0"/>
        </a:spcAft>
        <a:defRPr sz="3300">
          <a:solidFill>
            <a:schemeClr val="tx1"/>
          </a:solidFill>
          <a:latin typeface="Calibri" charset="0"/>
          <a:ea typeface="ＭＳ Ｐゴシック" charset="-128"/>
        </a:defRPr>
      </a:lvl4pPr>
      <a:lvl5pPr algn="ctr" rtl="0" eaLnBrk="1" fontAlgn="base" hangingPunct="1">
        <a:spcBef>
          <a:spcPct val="0"/>
        </a:spcBef>
        <a:spcAft>
          <a:spcPct val="0"/>
        </a:spcAft>
        <a:defRPr sz="3300">
          <a:solidFill>
            <a:schemeClr val="tx1"/>
          </a:solidFill>
          <a:latin typeface="Calibri" charset="0"/>
          <a:ea typeface="ＭＳ Ｐゴシック" charset="-128"/>
        </a:defRPr>
      </a:lvl5pPr>
      <a:lvl6pPr marL="342900" algn="ctr" rtl="0" eaLnBrk="1" fontAlgn="base" hangingPunct="1">
        <a:spcBef>
          <a:spcPct val="0"/>
        </a:spcBef>
        <a:spcAft>
          <a:spcPct val="0"/>
        </a:spcAft>
        <a:defRPr sz="3300">
          <a:solidFill>
            <a:schemeClr val="tx1"/>
          </a:solidFill>
          <a:latin typeface="Calibri" charset="0"/>
        </a:defRPr>
      </a:lvl6pPr>
      <a:lvl7pPr marL="685800" algn="ctr" rtl="0" eaLnBrk="1" fontAlgn="base" hangingPunct="1">
        <a:spcBef>
          <a:spcPct val="0"/>
        </a:spcBef>
        <a:spcAft>
          <a:spcPct val="0"/>
        </a:spcAft>
        <a:defRPr sz="3300">
          <a:solidFill>
            <a:schemeClr val="tx1"/>
          </a:solidFill>
          <a:latin typeface="Calibri" charset="0"/>
        </a:defRPr>
      </a:lvl7pPr>
      <a:lvl8pPr marL="1028700" algn="ctr" rtl="0" eaLnBrk="1" fontAlgn="base" hangingPunct="1">
        <a:spcBef>
          <a:spcPct val="0"/>
        </a:spcBef>
        <a:spcAft>
          <a:spcPct val="0"/>
        </a:spcAft>
        <a:defRPr sz="3300">
          <a:solidFill>
            <a:schemeClr val="tx1"/>
          </a:solidFill>
          <a:latin typeface="Calibri" charset="0"/>
        </a:defRPr>
      </a:lvl8pPr>
      <a:lvl9pPr marL="1371600" algn="ctr" rtl="0" eaLnBrk="1" fontAlgn="base" hangingPunct="1">
        <a:spcBef>
          <a:spcPct val="0"/>
        </a:spcBef>
        <a:spcAft>
          <a:spcPct val="0"/>
        </a:spcAft>
        <a:defRPr sz="3300">
          <a:solidFill>
            <a:schemeClr val="tx1"/>
          </a:solidFill>
          <a:latin typeface="Calibri" charset="0"/>
        </a:defRPr>
      </a:lvl9pPr>
    </p:titleStyle>
    <p:bodyStyle>
      <a:lvl1pPr marL="0" indent="0" algn="l" rtl="0" eaLnBrk="1" fontAlgn="base" hangingPunct="1">
        <a:spcBef>
          <a:spcPts val="0"/>
        </a:spcBef>
        <a:spcAft>
          <a:spcPts val="600"/>
        </a:spcAft>
        <a:buFont typeface="Arial" charset="0"/>
        <a:buNone/>
        <a:defRPr sz="2400" b="0" i="0" kern="1200" baseline="0">
          <a:solidFill>
            <a:schemeClr val="tx1"/>
          </a:solidFill>
          <a:latin typeface="+mn-lt"/>
          <a:ea typeface="ＭＳ Ｐゴシック" charset="-128"/>
          <a:cs typeface="Calibri" panose="020F0502020204030204" pitchFamily="34" charset="0"/>
        </a:defRPr>
      </a:lvl1pPr>
      <a:lvl2pPr marL="557213" indent="-214313" algn="l" rtl="0" eaLnBrk="1" fontAlgn="base" hangingPunct="1">
        <a:spcBef>
          <a:spcPts val="0"/>
        </a:spcBef>
        <a:spcAft>
          <a:spcPts val="600"/>
        </a:spcAft>
        <a:buFont typeface="Arial" panose="020B0604020202020204" pitchFamily="34" charset="0"/>
        <a:buChar char="•"/>
        <a:defRPr sz="2200" b="0" i="0" kern="1200" baseline="0">
          <a:solidFill>
            <a:schemeClr val="tx1"/>
          </a:solidFill>
          <a:latin typeface="+mn-lt"/>
          <a:ea typeface="ＭＳ Ｐゴシック" charset="-128"/>
          <a:cs typeface="Calibri Light" panose="020F0302020204030204" pitchFamily="34" charset="0"/>
        </a:defRPr>
      </a:lvl2pPr>
      <a:lvl3pPr marL="857250" indent="-171450" algn="l" rtl="0" eaLnBrk="1" fontAlgn="base" hangingPunct="1">
        <a:spcBef>
          <a:spcPts val="0"/>
        </a:spcBef>
        <a:spcAft>
          <a:spcPts val="600"/>
        </a:spcAft>
        <a:buFont typeface="Calibri Light" panose="020F0302020204030204" pitchFamily="34" charset="0"/>
        <a:buChar char="–"/>
        <a:defRPr sz="2000" b="0" i="0" kern="1200" baseline="0">
          <a:solidFill>
            <a:schemeClr val="tx1"/>
          </a:solidFill>
          <a:latin typeface="+mn-lt"/>
          <a:ea typeface="ＭＳ Ｐゴシック" charset="-128"/>
          <a:cs typeface="Calibri Light" panose="020F0302020204030204" pitchFamily="34" charset="0"/>
        </a:defRPr>
      </a:lvl3pPr>
      <a:lvl4pPr marL="1200150" indent="-171450" algn="l" rtl="0" eaLnBrk="1" fontAlgn="base" hangingPunct="1">
        <a:spcBef>
          <a:spcPts val="0"/>
        </a:spcBef>
        <a:spcAft>
          <a:spcPts val="600"/>
        </a:spcAft>
        <a:buFont typeface="Arial" panose="020B0604020202020204" pitchFamily="34" charset="0"/>
        <a:buChar char="»"/>
        <a:defRPr sz="1800" b="0" i="0" kern="1200" baseline="0">
          <a:solidFill>
            <a:schemeClr val="tx1"/>
          </a:solidFill>
          <a:latin typeface="+mn-lt"/>
          <a:ea typeface="ＭＳ Ｐゴシック" charset="-128"/>
          <a:cs typeface="Calibri Light" panose="020F0302020204030204" pitchFamily="34" charset="0"/>
        </a:defRPr>
      </a:lvl4pPr>
      <a:lvl5pPr marL="1543050" indent="-171450" algn="l" rtl="0" eaLnBrk="1" fontAlgn="base" hangingPunct="1">
        <a:spcBef>
          <a:spcPts val="0"/>
        </a:spcBef>
        <a:spcAft>
          <a:spcPts val="600"/>
        </a:spcAft>
        <a:buFont typeface="Arial" panose="020B0604020202020204" pitchFamily="34" charset="0"/>
        <a:buChar char="•"/>
        <a:defRPr sz="1800" b="0" i="0" kern="1200">
          <a:solidFill>
            <a:schemeClr val="tx1"/>
          </a:solidFill>
          <a:latin typeface="+mn-lt"/>
          <a:ea typeface="ＭＳ Ｐゴシック" charset="-128"/>
          <a:cs typeface="Calibri Light" panose="020F030202020403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hyperlink" Target="https://www.transit.dot.gov/funding/tribal-entities" TargetMode="External"/><Relationship Id="rId3" Type="http://schemas.openxmlformats.org/officeDocument/2006/relationships/hyperlink" Target="https://www.transit.dot.gov/tribal-transit" TargetMode="External"/><Relationship Id="rId7" Type="http://schemas.openxmlformats.org/officeDocument/2006/relationships/hyperlink" Target="https://www.nationalrtap.org/" TargetMode="External"/><Relationship Id="rId2" Type="http://schemas.openxmlformats.org/officeDocument/2006/relationships/hyperlink" Target="https://www.transit.dot.gov/funding/grants/tribal-transit-formula-grants-5311c1b" TargetMode="External"/><Relationship Id="rId1" Type="http://schemas.openxmlformats.org/officeDocument/2006/relationships/slideLayout" Target="../slideLayouts/slideLayout4.xml"/><Relationship Id="rId6" Type="http://schemas.openxmlformats.org/officeDocument/2006/relationships/hyperlink" Target="https://www.transit.dot.gov/rural-formula-grants-5311" TargetMode="External"/><Relationship Id="rId5" Type="http://schemas.openxmlformats.org/officeDocument/2006/relationships/hyperlink" Target="https://www.transit.dot.gov/lowno" TargetMode="External"/><Relationship Id="rId4" Type="http://schemas.openxmlformats.org/officeDocument/2006/relationships/hyperlink" Target="https://www.transit.dot.gov/bus-progra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mailto:TribalTransit@dot.gov" TargetMode="External"/><Relationship Id="rId2" Type="http://schemas.openxmlformats.org/officeDocument/2006/relationships/hyperlink" Target="mailto:Elan.Flippin@dot.gov"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4.png"/><Relationship Id="rId1" Type="http://schemas.openxmlformats.org/officeDocument/2006/relationships/slideLayout" Target="../slideLayouts/slideLayout11.xml"/><Relationship Id="rId5" Type="http://schemas.openxmlformats.org/officeDocument/2006/relationships/image" Target="../media/image7.jpe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transit.dot.gov/notices-funding/low-or-no-emission-and-grants-buses-and-bus-facilities-competitive-programs-fy2022"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https://www.transit.dot.gov/funding/tribal-entities"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4836D1B-B51F-774D-A434-87C3F4E62B5C}"/>
              </a:ext>
            </a:extLst>
          </p:cNvPr>
          <p:cNvSpPr txBox="1">
            <a:spLocks/>
          </p:cNvSpPr>
          <p:nvPr/>
        </p:nvSpPr>
        <p:spPr>
          <a:xfrm>
            <a:off x="3961108" y="5133848"/>
            <a:ext cx="5748760" cy="369333"/>
          </a:xfrm>
          <a:prstGeom prst="rect">
            <a:avLst/>
          </a:prstGeom>
        </p:spPr>
        <p:txBody>
          <a:bodyPr numCol="1" anchor="t" anchorCtr="0"/>
          <a:lstStyle>
            <a:lvl1pPr marL="0" indent="0" algn="l" rtl="0" eaLnBrk="1" fontAlgn="base" hangingPunct="1">
              <a:spcBef>
                <a:spcPts val="0"/>
              </a:spcBef>
              <a:spcAft>
                <a:spcPct val="0"/>
              </a:spcAft>
              <a:buFont typeface="Arial" charset="0"/>
              <a:buNone/>
              <a:defRPr sz="2000" b="0" i="0" kern="1200" baseline="0">
                <a:solidFill>
                  <a:schemeClr val="tx1"/>
                </a:solidFill>
                <a:latin typeface="Calibri" panose="020F0502020204030204" pitchFamily="34" charset="0"/>
                <a:ea typeface="Source Sans Pro" panose="020B0503030403020204" pitchFamily="34" charset="0"/>
                <a:cs typeface="+mn-cs"/>
              </a:defRPr>
            </a:lvl1pPr>
            <a:lvl2pPr marL="457200" indent="0" algn="ctr" rtl="0" eaLnBrk="1" fontAlgn="base" hangingPunct="1">
              <a:spcBef>
                <a:spcPct val="20000"/>
              </a:spcBef>
              <a:spcAft>
                <a:spcPct val="0"/>
              </a:spcAft>
              <a:buFont typeface="Arial" charset="0"/>
              <a:buNone/>
              <a:defRPr sz="2800" kern="1200">
                <a:solidFill>
                  <a:schemeClr val="tx1">
                    <a:tint val="75000"/>
                  </a:schemeClr>
                </a:solidFill>
                <a:latin typeface="Gill Sans MT" pitchFamily="34" charset="0"/>
                <a:ea typeface="ＭＳ Ｐゴシック" charset="-128"/>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Gill Sans MT" pitchFamily="34" charset="0"/>
                <a:ea typeface="ＭＳ Ｐゴシック" charset="-128"/>
                <a:cs typeface="+mn-cs"/>
              </a:defRPr>
            </a:lvl3pPr>
            <a:lvl4pPr marL="1371600" indent="0" algn="ctr" rtl="0" eaLnBrk="1" fontAlgn="base" hangingPunct="1">
              <a:spcBef>
                <a:spcPct val="20000"/>
              </a:spcBef>
              <a:spcAft>
                <a:spcPct val="0"/>
              </a:spcAft>
              <a:buFont typeface="Arial" charset="0"/>
              <a:buNone/>
              <a:defRPr sz="2000" kern="1200">
                <a:solidFill>
                  <a:schemeClr val="tx1">
                    <a:tint val="75000"/>
                  </a:schemeClr>
                </a:solidFill>
                <a:latin typeface="Gill Sans MT" pitchFamily="34" charset="0"/>
                <a:ea typeface="ＭＳ Ｐゴシック" charset="-128"/>
                <a:cs typeface="+mn-cs"/>
              </a:defRPr>
            </a:lvl4pPr>
            <a:lvl5pPr marL="1828800" indent="0" algn="ctr" rtl="0" eaLnBrk="1" fontAlgn="base" hangingPunct="1">
              <a:spcBef>
                <a:spcPct val="20000"/>
              </a:spcBef>
              <a:spcAft>
                <a:spcPct val="0"/>
              </a:spcAft>
              <a:buFont typeface="Arial" charset="0"/>
              <a:buNone/>
              <a:defRPr sz="2000" kern="1200">
                <a:solidFill>
                  <a:schemeClr val="tx1">
                    <a:tint val="75000"/>
                  </a:schemeClr>
                </a:solidFill>
                <a:latin typeface="Gill Sans MT" pitchFamily="34" charset="0"/>
                <a:ea typeface="ＭＳ Ｐゴシック" charset="-128"/>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b="1" dirty="0">
              <a:solidFill>
                <a:schemeClr val="tx1">
                  <a:lumMod val="75000"/>
                  <a:lumOff val="25000"/>
                </a:schemeClr>
              </a:solidFill>
              <a:cs typeface="Calibri" panose="020F0502020204030204" pitchFamily="34" charset="0"/>
            </a:endParaRPr>
          </a:p>
        </p:txBody>
      </p:sp>
      <p:sp>
        <p:nvSpPr>
          <p:cNvPr id="4" name="Title 1">
            <a:extLst>
              <a:ext uri="{FF2B5EF4-FFF2-40B4-BE49-F238E27FC236}">
                <a16:creationId xmlns:a16="http://schemas.microsoft.com/office/drawing/2014/main" id="{4B4B9374-866D-7249-9CA1-999BB52FE038}"/>
              </a:ext>
            </a:extLst>
          </p:cNvPr>
          <p:cNvSpPr txBox="1">
            <a:spLocks/>
          </p:cNvSpPr>
          <p:nvPr/>
        </p:nvSpPr>
        <p:spPr>
          <a:xfrm>
            <a:off x="2785048" y="144855"/>
            <a:ext cx="6621904" cy="705823"/>
          </a:xfrm>
          <a:prstGeom prst="rect">
            <a:avLst/>
          </a:prstGeom>
        </p:spPr>
        <p:txBody>
          <a:bodyPr wrap="square" anchor="b" anchorCtr="0">
            <a:noAutofit/>
          </a:bodyPr>
          <a:lstStyle>
            <a:lvl1pPr algn="l" rtl="0" eaLnBrk="1" fontAlgn="base" hangingPunct="1">
              <a:lnSpc>
                <a:spcPts val="3100"/>
              </a:lnSpc>
              <a:spcBef>
                <a:spcPct val="0"/>
              </a:spcBef>
              <a:spcAft>
                <a:spcPct val="0"/>
              </a:spcAft>
              <a:defRPr sz="3000" b="0" i="0" kern="1200" baseline="0">
                <a:solidFill>
                  <a:schemeClr val="bg1"/>
                </a:solidFill>
                <a:latin typeface="Calibri" panose="020F0502020204030204" pitchFamily="34" charset="0"/>
                <a:ea typeface="ＭＳ Ｐゴシック" charset="-128"/>
                <a:cs typeface="Raavi" pitchFamily="34" charset="0"/>
              </a:defRPr>
            </a:lvl1pPr>
            <a:lvl2pPr algn="ctr" rtl="0" eaLnBrk="1" fontAlgn="base" hangingPunct="1">
              <a:spcBef>
                <a:spcPct val="0"/>
              </a:spcBef>
              <a:spcAft>
                <a:spcPct val="0"/>
              </a:spcAft>
              <a:defRPr sz="4400">
                <a:solidFill>
                  <a:schemeClr val="tx1"/>
                </a:solidFill>
                <a:latin typeface="Calibri" charset="0"/>
                <a:ea typeface="ＭＳ Ｐゴシック" charset="-128"/>
              </a:defRPr>
            </a:lvl2pPr>
            <a:lvl3pPr algn="ctr" rtl="0" eaLnBrk="1" fontAlgn="base" hangingPunct="1">
              <a:spcBef>
                <a:spcPct val="0"/>
              </a:spcBef>
              <a:spcAft>
                <a:spcPct val="0"/>
              </a:spcAft>
              <a:defRPr sz="4400">
                <a:solidFill>
                  <a:schemeClr val="tx1"/>
                </a:solidFill>
                <a:latin typeface="Calibri" charset="0"/>
                <a:ea typeface="ＭＳ Ｐゴシック" charset="-128"/>
              </a:defRPr>
            </a:lvl3pPr>
            <a:lvl4pPr algn="ctr" rtl="0" eaLnBrk="1" fontAlgn="base" hangingPunct="1">
              <a:spcBef>
                <a:spcPct val="0"/>
              </a:spcBef>
              <a:spcAft>
                <a:spcPct val="0"/>
              </a:spcAft>
              <a:defRPr sz="4400">
                <a:solidFill>
                  <a:schemeClr val="tx1"/>
                </a:solidFill>
                <a:latin typeface="Calibri" charset="0"/>
                <a:ea typeface="ＭＳ Ｐゴシック" charset="-128"/>
              </a:defRPr>
            </a:lvl4pPr>
            <a:lvl5pPr algn="ctr" rtl="0" eaLnBrk="1" fontAlgn="base" hangingPunct="1">
              <a:spcBef>
                <a:spcPct val="0"/>
              </a:spcBef>
              <a:spcAft>
                <a:spcPct val="0"/>
              </a:spcAft>
              <a:defRPr sz="4400">
                <a:solidFill>
                  <a:schemeClr val="tx1"/>
                </a:solidFill>
                <a:latin typeface="Calibri" charset="0"/>
                <a:ea typeface="ＭＳ Ｐゴシック" charset="-128"/>
              </a:defRPr>
            </a:lvl5pPr>
            <a:lvl6pPr marL="457200" algn="ctr" rtl="0" eaLnBrk="1" fontAlgn="base" hangingPunct="1">
              <a:spcBef>
                <a:spcPct val="0"/>
              </a:spcBef>
              <a:spcAft>
                <a:spcPct val="0"/>
              </a:spcAft>
              <a:defRPr sz="4400">
                <a:solidFill>
                  <a:schemeClr val="tx1"/>
                </a:solidFill>
                <a:latin typeface="Calibri" charset="0"/>
              </a:defRPr>
            </a:lvl6pPr>
            <a:lvl7pPr marL="914400" algn="ctr" rtl="0" eaLnBrk="1" fontAlgn="base" hangingPunct="1">
              <a:spcBef>
                <a:spcPct val="0"/>
              </a:spcBef>
              <a:spcAft>
                <a:spcPct val="0"/>
              </a:spcAft>
              <a:defRPr sz="4400">
                <a:solidFill>
                  <a:schemeClr val="tx1"/>
                </a:solidFill>
                <a:latin typeface="Calibri" charset="0"/>
              </a:defRPr>
            </a:lvl7pPr>
            <a:lvl8pPr marL="1371600" algn="ctr" rtl="0" eaLnBrk="1" fontAlgn="base" hangingPunct="1">
              <a:spcBef>
                <a:spcPct val="0"/>
              </a:spcBef>
              <a:spcAft>
                <a:spcPct val="0"/>
              </a:spcAft>
              <a:defRPr sz="4400">
                <a:solidFill>
                  <a:schemeClr val="tx1"/>
                </a:solidFill>
                <a:latin typeface="Calibri" charset="0"/>
              </a:defRPr>
            </a:lvl8pPr>
            <a:lvl9pPr marL="1828800" algn="ctr" rtl="0" eaLnBrk="1" fontAlgn="base" hangingPunct="1">
              <a:spcBef>
                <a:spcPct val="0"/>
              </a:spcBef>
              <a:spcAft>
                <a:spcPct val="0"/>
              </a:spcAft>
              <a:defRPr sz="4400">
                <a:solidFill>
                  <a:schemeClr val="tx1"/>
                </a:solidFill>
                <a:latin typeface="Calibri" charset="0"/>
              </a:defRPr>
            </a:lvl9pPr>
          </a:lstStyle>
          <a:p>
            <a:pPr algn="ctr">
              <a:lnSpc>
                <a:spcPct val="100000"/>
              </a:lnSpc>
              <a:spcAft>
                <a:spcPts val="600"/>
              </a:spcAft>
            </a:pPr>
            <a:r>
              <a:rPr lang="en-US" sz="3600" b="1" dirty="0">
                <a:solidFill>
                  <a:schemeClr val="bg2">
                    <a:lumMod val="75000"/>
                  </a:schemeClr>
                </a:solidFill>
              </a:rPr>
              <a:t>FTA Tribal Transit Program</a:t>
            </a:r>
            <a:endParaRPr lang="en-US" sz="3200" b="1" dirty="0">
              <a:solidFill>
                <a:schemeClr val="bg2">
                  <a:lumMod val="75000"/>
                </a:schemeClr>
              </a:solidFill>
            </a:endParaRPr>
          </a:p>
        </p:txBody>
      </p:sp>
      <p:sp>
        <p:nvSpPr>
          <p:cNvPr id="2" name="Rectangle 1">
            <a:extLst>
              <a:ext uri="{FF2B5EF4-FFF2-40B4-BE49-F238E27FC236}">
                <a16:creationId xmlns:a16="http://schemas.microsoft.com/office/drawing/2014/main" id="{099E4B88-844A-4CEE-9F6B-C677AF6CEFEA}"/>
              </a:ext>
            </a:extLst>
          </p:cNvPr>
          <p:cNvSpPr/>
          <p:nvPr/>
        </p:nvSpPr>
        <p:spPr>
          <a:xfrm>
            <a:off x="4323720" y="2735689"/>
            <a:ext cx="3544560" cy="1754326"/>
          </a:xfrm>
          <a:prstGeom prst="rect">
            <a:avLst/>
          </a:prstGeom>
        </p:spPr>
        <p:txBody>
          <a:bodyPr wrap="none">
            <a:spAutoFit/>
          </a:bodyPr>
          <a:lstStyle/>
          <a:p>
            <a:pPr algn="ctr"/>
            <a:r>
              <a:rPr lang="en-US" b="1" dirty="0">
                <a:solidFill>
                  <a:schemeClr val="bg1">
                    <a:lumMod val="50000"/>
                  </a:schemeClr>
                </a:solidFill>
              </a:rPr>
              <a:t>Place any image here</a:t>
            </a:r>
            <a:br>
              <a:rPr lang="en-US" dirty="0">
                <a:solidFill>
                  <a:schemeClr val="bg1">
                    <a:lumMod val="50000"/>
                  </a:schemeClr>
                </a:solidFill>
              </a:rPr>
            </a:br>
            <a:br>
              <a:rPr lang="en-US" dirty="0">
                <a:solidFill>
                  <a:schemeClr val="bg1">
                    <a:lumMod val="50000"/>
                  </a:schemeClr>
                </a:solidFill>
              </a:rPr>
            </a:br>
            <a:r>
              <a:rPr lang="en-US" dirty="0">
                <a:solidFill>
                  <a:schemeClr val="bg1">
                    <a:lumMod val="50000"/>
                  </a:schemeClr>
                </a:solidFill>
              </a:rPr>
              <a:t>If you do not want to use a</a:t>
            </a:r>
          </a:p>
          <a:p>
            <a:pPr algn="ctr"/>
            <a:r>
              <a:rPr lang="en-US" dirty="0">
                <a:solidFill>
                  <a:schemeClr val="bg1">
                    <a:lumMod val="50000"/>
                  </a:schemeClr>
                </a:solidFill>
              </a:rPr>
              <a:t>cover image,</a:t>
            </a:r>
          </a:p>
          <a:p>
            <a:pPr algn="ctr"/>
            <a:r>
              <a:rPr lang="en-US" dirty="0">
                <a:solidFill>
                  <a:schemeClr val="bg1">
                    <a:lumMod val="50000"/>
                  </a:schemeClr>
                </a:solidFill>
              </a:rPr>
              <a:t>delete this slide and use the next</a:t>
            </a:r>
          </a:p>
          <a:p>
            <a:pPr algn="ctr"/>
            <a:r>
              <a:rPr lang="en-US" dirty="0">
                <a:solidFill>
                  <a:schemeClr val="bg1">
                    <a:lumMod val="50000"/>
                  </a:schemeClr>
                </a:solidFill>
              </a:rPr>
              <a:t>slide instead</a:t>
            </a:r>
          </a:p>
        </p:txBody>
      </p:sp>
      <p:sp>
        <p:nvSpPr>
          <p:cNvPr id="5" name="TextBox 4">
            <a:extLst>
              <a:ext uri="{FF2B5EF4-FFF2-40B4-BE49-F238E27FC236}">
                <a16:creationId xmlns:a16="http://schemas.microsoft.com/office/drawing/2014/main" id="{0F8869B8-94B3-4763-9C5A-67312DDC1381}"/>
              </a:ext>
            </a:extLst>
          </p:cNvPr>
          <p:cNvSpPr txBox="1"/>
          <p:nvPr/>
        </p:nvSpPr>
        <p:spPr>
          <a:xfrm>
            <a:off x="3085825" y="917801"/>
            <a:ext cx="5875295" cy="1200329"/>
          </a:xfrm>
          <a:prstGeom prst="rect">
            <a:avLst/>
          </a:prstGeom>
          <a:noFill/>
        </p:spPr>
        <p:txBody>
          <a:bodyPr wrap="square" rtlCol="0">
            <a:spAutoFit/>
          </a:bodyPr>
          <a:lstStyle/>
          <a:p>
            <a:pPr algn="ctr"/>
            <a:r>
              <a:rPr lang="en-US" sz="2400" b="1" dirty="0">
                <a:solidFill>
                  <a:schemeClr val="bg2">
                    <a:lumMod val="75000"/>
                  </a:schemeClr>
                </a:solidFill>
                <a:latin typeface="+mn-lt"/>
              </a:rPr>
              <a:t>ITA</a:t>
            </a:r>
          </a:p>
          <a:p>
            <a:pPr algn="ctr"/>
            <a:r>
              <a:rPr lang="en-US" sz="2400" b="1" dirty="0">
                <a:solidFill>
                  <a:schemeClr val="bg2">
                    <a:lumMod val="75000"/>
                  </a:schemeClr>
                </a:solidFill>
                <a:latin typeface="+mn-lt"/>
              </a:rPr>
              <a:t>June 2022</a:t>
            </a:r>
          </a:p>
          <a:p>
            <a:pPr algn="ctr"/>
            <a:r>
              <a:rPr lang="en-US" sz="2400" b="1" dirty="0">
                <a:solidFill>
                  <a:schemeClr val="bg2">
                    <a:lumMod val="75000"/>
                  </a:schemeClr>
                </a:solidFill>
                <a:latin typeface="+mn-lt"/>
              </a:rPr>
              <a:t>Marianne Stock and Elan Flippin</a:t>
            </a:r>
          </a:p>
        </p:txBody>
      </p:sp>
      <p:sp>
        <p:nvSpPr>
          <p:cNvPr id="6" name="Subtitle 2">
            <a:extLst>
              <a:ext uri="{FF2B5EF4-FFF2-40B4-BE49-F238E27FC236}">
                <a16:creationId xmlns:a16="http://schemas.microsoft.com/office/drawing/2014/main" id="{CFD3056E-9797-4A31-9629-7FCFE7B0B66A}"/>
              </a:ext>
            </a:extLst>
          </p:cNvPr>
          <p:cNvSpPr txBox="1">
            <a:spLocks/>
          </p:cNvSpPr>
          <p:nvPr/>
        </p:nvSpPr>
        <p:spPr>
          <a:xfrm>
            <a:off x="3961108" y="5940200"/>
            <a:ext cx="5748760" cy="369332"/>
          </a:xfrm>
          <a:prstGeom prst="rect">
            <a:avLst/>
          </a:prstGeom>
        </p:spPr>
        <p:txBody>
          <a:bodyPr numCol="1" anchor="t" anchorCtr="0"/>
          <a:lstStyle>
            <a:lvl1pPr marL="0" indent="0" algn="l" rtl="0" eaLnBrk="1" fontAlgn="base" hangingPunct="1">
              <a:spcBef>
                <a:spcPts val="0"/>
              </a:spcBef>
              <a:spcAft>
                <a:spcPct val="0"/>
              </a:spcAft>
              <a:buFont typeface="Arial" charset="0"/>
              <a:buNone/>
              <a:defRPr sz="2000" b="0" i="0" kern="1200" baseline="0">
                <a:solidFill>
                  <a:schemeClr val="tx1"/>
                </a:solidFill>
                <a:latin typeface="Calibri" panose="020F0502020204030204" pitchFamily="34" charset="0"/>
                <a:ea typeface="Source Sans Pro" panose="020B0503030403020204" pitchFamily="34" charset="0"/>
                <a:cs typeface="+mn-cs"/>
              </a:defRPr>
            </a:lvl1pPr>
            <a:lvl2pPr marL="457200" indent="0" algn="ctr" rtl="0" eaLnBrk="1" fontAlgn="base" hangingPunct="1">
              <a:spcBef>
                <a:spcPct val="20000"/>
              </a:spcBef>
              <a:spcAft>
                <a:spcPct val="0"/>
              </a:spcAft>
              <a:buFont typeface="Arial" charset="0"/>
              <a:buNone/>
              <a:defRPr sz="2800" kern="1200">
                <a:solidFill>
                  <a:schemeClr val="tx1">
                    <a:tint val="75000"/>
                  </a:schemeClr>
                </a:solidFill>
                <a:latin typeface="Gill Sans MT" pitchFamily="34" charset="0"/>
                <a:ea typeface="ＭＳ Ｐゴシック" charset="-128"/>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Gill Sans MT" pitchFamily="34" charset="0"/>
                <a:ea typeface="ＭＳ Ｐゴシック" charset="-128"/>
                <a:cs typeface="+mn-cs"/>
              </a:defRPr>
            </a:lvl3pPr>
            <a:lvl4pPr marL="1371600" indent="0" algn="ctr" rtl="0" eaLnBrk="1" fontAlgn="base" hangingPunct="1">
              <a:spcBef>
                <a:spcPct val="20000"/>
              </a:spcBef>
              <a:spcAft>
                <a:spcPct val="0"/>
              </a:spcAft>
              <a:buFont typeface="Arial" charset="0"/>
              <a:buNone/>
              <a:defRPr sz="2000" kern="1200">
                <a:solidFill>
                  <a:schemeClr val="tx1">
                    <a:tint val="75000"/>
                  </a:schemeClr>
                </a:solidFill>
                <a:latin typeface="Gill Sans MT" pitchFamily="34" charset="0"/>
                <a:ea typeface="ＭＳ Ｐゴシック" charset="-128"/>
                <a:cs typeface="+mn-cs"/>
              </a:defRPr>
            </a:lvl4pPr>
            <a:lvl5pPr marL="1828800" indent="0" algn="ctr" rtl="0" eaLnBrk="1" fontAlgn="base" hangingPunct="1">
              <a:spcBef>
                <a:spcPct val="20000"/>
              </a:spcBef>
              <a:spcAft>
                <a:spcPct val="0"/>
              </a:spcAft>
              <a:buFont typeface="Arial" charset="0"/>
              <a:buNone/>
              <a:defRPr sz="2000" kern="1200">
                <a:solidFill>
                  <a:schemeClr val="tx1">
                    <a:tint val="75000"/>
                  </a:schemeClr>
                </a:solidFill>
                <a:latin typeface="Gill Sans MT" pitchFamily="34" charset="0"/>
                <a:ea typeface="ＭＳ Ｐゴシック" charset="-128"/>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a:solidFill>
                  <a:schemeClr val="tx1">
                    <a:lumMod val="75000"/>
                    <a:lumOff val="25000"/>
                  </a:schemeClr>
                </a:solidFill>
                <a:cs typeface="Calibri" panose="020F0502020204030204" pitchFamily="34" charset="0"/>
              </a:rPr>
              <a:t>Federal Transit Administration</a:t>
            </a:r>
          </a:p>
          <a:p>
            <a:pPr defTabSz="914400">
              <a:spcAft>
                <a:spcPts val="200"/>
              </a:spcAft>
              <a:defRPr/>
            </a:pPr>
            <a:endParaRPr lang="en-US" sz="1600" dirty="0">
              <a:solidFill>
                <a:schemeClr val="tx1">
                  <a:lumMod val="75000"/>
                  <a:lumOff val="25000"/>
                </a:schemeClr>
              </a:solidFill>
              <a:cs typeface="Calibri" panose="020F0502020204030204" pitchFamily="34" charset="0"/>
            </a:endParaRPr>
          </a:p>
        </p:txBody>
      </p:sp>
      <p:sp>
        <p:nvSpPr>
          <p:cNvPr id="7" name="Subtitle 2">
            <a:extLst>
              <a:ext uri="{FF2B5EF4-FFF2-40B4-BE49-F238E27FC236}">
                <a16:creationId xmlns:a16="http://schemas.microsoft.com/office/drawing/2014/main" id="{995AC494-E237-4AC7-8169-E2D77ABDBA39}"/>
              </a:ext>
            </a:extLst>
          </p:cNvPr>
          <p:cNvSpPr txBox="1">
            <a:spLocks/>
          </p:cNvSpPr>
          <p:nvPr/>
        </p:nvSpPr>
        <p:spPr>
          <a:xfrm>
            <a:off x="3961108" y="5570868"/>
            <a:ext cx="5748760" cy="369332"/>
          </a:xfrm>
          <a:prstGeom prst="rect">
            <a:avLst/>
          </a:prstGeom>
        </p:spPr>
        <p:txBody>
          <a:bodyPr numCol="1" anchor="t" anchorCtr="0"/>
          <a:lstStyle>
            <a:lvl1pPr marL="0" indent="0" algn="l" rtl="0" eaLnBrk="1" fontAlgn="base" hangingPunct="1">
              <a:spcBef>
                <a:spcPts val="0"/>
              </a:spcBef>
              <a:spcAft>
                <a:spcPct val="0"/>
              </a:spcAft>
              <a:buFont typeface="Arial" charset="0"/>
              <a:buNone/>
              <a:defRPr sz="2000" b="0" i="0" kern="1200" baseline="0">
                <a:solidFill>
                  <a:schemeClr val="tx1"/>
                </a:solidFill>
                <a:latin typeface="Calibri" panose="020F0502020204030204" pitchFamily="34" charset="0"/>
                <a:ea typeface="Source Sans Pro" panose="020B0503030403020204" pitchFamily="34" charset="0"/>
                <a:cs typeface="+mn-cs"/>
              </a:defRPr>
            </a:lvl1pPr>
            <a:lvl2pPr marL="457200" indent="0" algn="ctr" rtl="0" eaLnBrk="1" fontAlgn="base" hangingPunct="1">
              <a:spcBef>
                <a:spcPct val="20000"/>
              </a:spcBef>
              <a:spcAft>
                <a:spcPct val="0"/>
              </a:spcAft>
              <a:buFont typeface="Arial" charset="0"/>
              <a:buNone/>
              <a:defRPr sz="2800" kern="1200">
                <a:solidFill>
                  <a:schemeClr val="tx1">
                    <a:tint val="75000"/>
                  </a:schemeClr>
                </a:solidFill>
                <a:latin typeface="Gill Sans MT" pitchFamily="34" charset="0"/>
                <a:ea typeface="ＭＳ Ｐゴシック" charset="-128"/>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Gill Sans MT" pitchFamily="34" charset="0"/>
                <a:ea typeface="ＭＳ Ｐゴシック" charset="-128"/>
                <a:cs typeface="+mn-cs"/>
              </a:defRPr>
            </a:lvl3pPr>
            <a:lvl4pPr marL="1371600" indent="0" algn="ctr" rtl="0" eaLnBrk="1" fontAlgn="base" hangingPunct="1">
              <a:spcBef>
                <a:spcPct val="20000"/>
              </a:spcBef>
              <a:spcAft>
                <a:spcPct val="0"/>
              </a:spcAft>
              <a:buFont typeface="Arial" charset="0"/>
              <a:buNone/>
              <a:defRPr sz="2000" kern="1200">
                <a:solidFill>
                  <a:schemeClr val="tx1">
                    <a:tint val="75000"/>
                  </a:schemeClr>
                </a:solidFill>
                <a:latin typeface="Gill Sans MT" pitchFamily="34" charset="0"/>
                <a:ea typeface="ＭＳ Ｐゴシック" charset="-128"/>
                <a:cs typeface="+mn-cs"/>
              </a:defRPr>
            </a:lvl4pPr>
            <a:lvl5pPr marL="1828800" indent="0" algn="ctr" rtl="0" eaLnBrk="1" fontAlgn="base" hangingPunct="1">
              <a:spcBef>
                <a:spcPct val="20000"/>
              </a:spcBef>
              <a:spcAft>
                <a:spcPct val="0"/>
              </a:spcAft>
              <a:buFont typeface="Arial" charset="0"/>
              <a:buNone/>
              <a:defRPr sz="2000" kern="1200">
                <a:solidFill>
                  <a:schemeClr val="tx1">
                    <a:tint val="75000"/>
                  </a:schemeClr>
                </a:solidFill>
                <a:latin typeface="Gill Sans MT" pitchFamily="34" charset="0"/>
                <a:ea typeface="ＭＳ Ｐゴシック" charset="-128"/>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a:solidFill>
                  <a:schemeClr val="tx1">
                    <a:lumMod val="75000"/>
                    <a:lumOff val="25000"/>
                  </a:schemeClr>
                </a:solidFill>
                <a:cs typeface="Calibri" panose="020F0502020204030204" pitchFamily="34" charset="0"/>
              </a:rPr>
              <a:t>Office of Program Management</a:t>
            </a:r>
          </a:p>
        </p:txBody>
      </p:sp>
      <p:pic>
        <p:nvPicPr>
          <p:cNvPr id="8" name="Picture 7">
            <a:extLst>
              <a:ext uri="{FF2B5EF4-FFF2-40B4-BE49-F238E27FC236}">
                <a16:creationId xmlns:a16="http://schemas.microsoft.com/office/drawing/2014/main" id="{3553A21B-9B61-4E65-93D5-9A6E9AEB9132}"/>
              </a:ext>
            </a:extLst>
          </p:cNvPr>
          <p:cNvPicPr>
            <a:picLocks noChangeAspect="1"/>
          </p:cNvPicPr>
          <p:nvPr/>
        </p:nvPicPr>
        <p:blipFill>
          <a:blip r:embed="rId3"/>
          <a:stretch>
            <a:fillRect/>
          </a:stretch>
        </p:blipFill>
        <p:spPr>
          <a:xfrm>
            <a:off x="3940733" y="2610321"/>
            <a:ext cx="4310533" cy="2592030"/>
          </a:xfrm>
          <a:prstGeom prst="rect">
            <a:avLst/>
          </a:prstGeom>
        </p:spPr>
      </p:pic>
    </p:spTree>
    <p:extLst>
      <p:ext uri="{BB962C8B-B14F-4D97-AF65-F5344CB8AC3E}">
        <p14:creationId xmlns:p14="http://schemas.microsoft.com/office/powerpoint/2010/main" val="2310810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77FF-9FD4-46D8-B2E4-0536FB04F4AF}"/>
              </a:ext>
            </a:extLst>
          </p:cNvPr>
          <p:cNvSpPr>
            <a:spLocks noGrp="1"/>
          </p:cNvSpPr>
          <p:nvPr>
            <p:ph type="title"/>
          </p:nvPr>
        </p:nvSpPr>
        <p:spPr/>
        <p:txBody>
          <a:bodyPr/>
          <a:lstStyle/>
          <a:p>
            <a:r>
              <a:rPr lang="en-US" dirty="0"/>
              <a:t>Links and Resources</a:t>
            </a:r>
          </a:p>
        </p:txBody>
      </p:sp>
      <p:sp>
        <p:nvSpPr>
          <p:cNvPr id="3" name="Content Placeholder 2">
            <a:extLst>
              <a:ext uri="{FF2B5EF4-FFF2-40B4-BE49-F238E27FC236}">
                <a16:creationId xmlns:a16="http://schemas.microsoft.com/office/drawing/2014/main" id="{510F1E82-AB4A-41D7-99A1-F4F0223C2F83}"/>
              </a:ext>
            </a:extLst>
          </p:cNvPr>
          <p:cNvSpPr>
            <a:spLocks noGrp="1"/>
          </p:cNvSpPr>
          <p:nvPr>
            <p:ph idx="1"/>
          </p:nvPr>
        </p:nvSpPr>
        <p:spPr/>
        <p:txBody>
          <a:bodyPr/>
          <a:lstStyle/>
          <a:p>
            <a:pPr marL="342900" indent="-342900">
              <a:buFont typeface="Arial" panose="020B0604020202020204" pitchFamily="34" charset="0"/>
              <a:buChar char="•"/>
            </a:pPr>
            <a:r>
              <a:rPr lang="en-US" dirty="0">
                <a:hlinkClick r:id="rId2"/>
              </a:rPr>
              <a:t>Tribal Transit Formula Grants - 5311(c)(1)(B) | FTA (dot.gov)</a:t>
            </a:r>
            <a:endParaRPr lang="en-US" dirty="0"/>
          </a:p>
          <a:p>
            <a:pPr marL="342900" indent="-342900">
              <a:buFont typeface="Arial" panose="020B0604020202020204" pitchFamily="34" charset="0"/>
              <a:buChar char="•"/>
            </a:pPr>
            <a:r>
              <a:rPr lang="en-US" dirty="0">
                <a:hlinkClick r:id="rId3"/>
              </a:rPr>
              <a:t>Public Transportation on Indian Reservations Program; Tribal Transit Program | FTA (dot.gov)</a:t>
            </a:r>
            <a:endParaRPr lang="en-US" dirty="0"/>
          </a:p>
          <a:p>
            <a:pPr marL="342900" indent="-342900">
              <a:buFont typeface="Arial" panose="020B0604020202020204" pitchFamily="34" charset="0"/>
              <a:buChar char="•"/>
            </a:pPr>
            <a:r>
              <a:rPr lang="en-US" dirty="0">
                <a:hlinkClick r:id="rId4"/>
              </a:rPr>
              <a:t>Grants for Buses and Bus Facilities Program | FTA (dot.gov)</a:t>
            </a:r>
            <a:endParaRPr lang="en-US" dirty="0"/>
          </a:p>
          <a:p>
            <a:pPr marL="342900" indent="-342900">
              <a:buFont typeface="Arial" panose="020B0604020202020204" pitchFamily="34" charset="0"/>
              <a:buChar char="•"/>
            </a:pPr>
            <a:r>
              <a:rPr lang="en-US" dirty="0">
                <a:hlinkClick r:id="rId5"/>
              </a:rPr>
              <a:t>Low or No Emission Vehicle Program - 5339(c) | FTA (dot.gov)</a:t>
            </a:r>
            <a:endParaRPr lang="en-US" dirty="0"/>
          </a:p>
          <a:p>
            <a:pPr marL="342900" indent="-342900">
              <a:buFont typeface="Arial" panose="020B0604020202020204" pitchFamily="34" charset="0"/>
              <a:buChar char="•"/>
            </a:pPr>
            <a:r>
              <a:rPr lang="en-US" dirty="0">
                <a:hlinkClick r:id="rId6"/>
              </a:rPr>
              <a:t>Formula Grants for Rural Areas - 5311 | FTA (dot.gov)</a:t>
            </a:r>
            <a:endParaRPr lang="en-US" dirty="0"/>
          </a:p>
          <a:p>
            <a:pPr marL="342900" indent="-342900">
              <a:buFont typeface="Arial" panose="020B0604020202020204" pitchFamily="34" charset="0"/>
              <a:buChar char="•"/>
            </a:pPr>
            <a:r>
              <a:rPr lang="en-US" dirty="0">
                <a:hlinkClick r:id="rId7"/>
              </a:rPr>
              <a:t>https://www.nationalrtap.org/</a:t>
            </a:r>
            <a:endParaRPr lang="en-US" dirty="0"/>
          </a:p>
          <a:p>
            <a:pPr marL="342900" indent="-342900">
              <a:buFont typeface="Arial" panose="020B0604020202020204" pitchFamily="34" charset="0"/>
              <a:buChar char="•"/>
            </a:pPr>
            <a:r>
              <a:rPr lang="en-US" u="sng" dirty="0">
                <a:hlinkClick r:id="rId8"/>
              </a:rPr>
              <a:t>Tribal Entities Landing Page</a:t>
            </a: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680070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1D5CD-B7BD-453B-B625-6E36C7564329}"/>
              </a:ext>
            </a:extLst>
          </p:cNvPr>
          <p:cNvSpPr>
            <a:spLocks noGrp="1"/>
          </p:cNvSpPr>
          <p:nvPr>
            <p:ph type="title"/>
          </p:nvPr>
        </p:nvSpPr>
        <p:spPr>
          <a:xfrm>
            <a:off x="609602" y="146329"/>
            <a:ext cx="11030091" cy="914400"/>
          </a:xfrm>
        </p:spPr>
        <p:txBody>
          <a:bodyPr/>
          <a:lstStyle/>
          <a:p>
            <a:pPr algn="ctr"/>
            <a:r>
              <a:rPr lang="en-US" dirty="0"/>
              <a:t>Questions</a:t>
            </a:r>
          </a:p>
        </p:txBody>
      </p:sp>
      <p:sp>
        <p:nvSpPr>
          <p:cNvPr id="3" name="Content Placeholder 2">
            <a:extLst>
              <a:ext uri="{FF2B5EF4-FFF2-40B4-BE49-F238E27FC236}">
                <a16:creationId xmlns:a16="http://schemas.microsoft.com/office/drawing/2014/main" id="{61F7BAF9-A042-4054-8946-19A8F86F6ABE}"/>
              </a:ext>
            </a:extLst>
          </p:cNvPr>
          <p:cNvSpPr>
            <a:spLocks noGrp="1"/>
          </p:cNvSpPr>
          <p:nvPr>
            <p:ph idx="1"/>
          </p:nvPr>
        </p:nvSpPr>
        <p:spPr/>
        <p:txBody>
          <a:bodyPr/>
          <a:lstStyle/>
          <a:p>
            <a:pPr algn="ctr"/>
            <a:endParaRPr lang="en-US" dirty="0"/>
          </a:p>
          <a:p>
            <a:pPr algn="ctr"/>
            <a:endParaRPr lang="en-US" dirty="0"/>
          </a:p>
          <a:p>
            <a:pPr algn="ctr"/>
            <a:endParaRPr lang="en-US" dirty="0"/>
          </a:p>
          <a:p>
            <a:pPr algn="ctr"/>
            <a:r>
              <a:rPr lang="en-US" sz="4000" b="1" dirty="0">
                <a:solidFill>
                  <a:srgbClr val="395B74"/>
                </a:solidFill>
                <a:latin typeface="+mn-lt"/>
                <a:cs typeface="Raavi" pitchFamily="34" charset="0"/>
              </a:rPr>
              <a:t>Contact:</a:t>
            </a:r>
          </a:p>
          <a:p>
            <a:pPr algn="ctr"/>
            <a:r>
              <a:rPr lang="en-US" sz="4000" b="1" dirty="0">
                <a:solidFill>
                  <a:srgbClr val="395B74"/>
                </a:solidFill>
                <a:latin typeface="+mn-lt"/>
                <a:cs typeface="Raavi" pitchFamily="34" charset="0"/>
              </a:rPr>
              <a:t>Elan Flippin, Tribal Transit Program Manager</a:t>
            </a:r>
          </a:p>
          <a:p>
            <a:pPr algn="ctr"/>
            <a:r>
              <a:rPr lang="en-US" sz="4000" b="1" dirty="0">
                <a:solidFill>
                  <a:srgbClr val="395B74"/>
                </a:solidFill>
                <a:latin typeface="+mn-lt"/>
                <a:cs typeface="Raavi" pitchFamily="34" charset="0"/>
                <a:hlinkClick r:id="rId2"/>
              </a:rPr>
              <a:t>Elan.Flippin@dot.gov</a:t>
            </a:r>
            <a:endParaRPr lang="en-US" sz="4000" b="1" dirty="0">
              <a:solidFill>
                <a:srgbClr val="395B74"/>
              </a:solidFill>
              <a:latin typeface="+mn-lt"/>
              <a:cs typeface="Raavi" pitchFamily="34" charset="0"/>
            </a:endParaRPr>
          </a:p>
          <a:p>
            <a:pPr algn="ctr"/>
            <a:r>
              <a:rPr lang="en-US" sz="4000" b="1" dirty="0">
                <a:solidFill>
                  <a:srgbClr val="395B74"/>
                </a:solidFill>
                <a:latin typeface="+mn-lt"/>
                <a:cs typeface="Raavi" pitchFamily="34" charset="0"/>
                <a:hlinkClick r:id="rId3"/>
              </a:rPr>
              <a:t>TribalTransit@dot.gov</a:t>
            </a:r>
            <a:endParaRPr lang="en-US" sz="4000" b="1" dirty="0">
              <a:solidFill>
                <a:srgbClr val="395B74"/>
              </a:solidFill>
              <a:latin typeface="+mn-lt"/>
              <a:cs typeface="Raavi" pitchFamily="34" charset="0"/>
            </a:endParaRPr>
          </a:p>
          <a:p>
            <a:pPr algn="ctr"/>
            <a:endParaRPr lang="en-US" sz="4000" b="1" dirty="0">
              <a:solidFill>
                <a:srgbClr val="395B74"/>
              </a:solidFill>
              <a:latin typeface="+mn-lt"/>
              <a:cs typeface="Raavi" pitchFamily="34" charset="0"/>
            </a:endParaRPr>
          </a:p>
        </p:txBody>
      </p:sp>
    </p:spTree>
    <p:extLst>
      <p:ext uri="{BB962C8B-B14F-4D97-AF65-F5344CB8AC3E}">
        <p14:creationId xmlns:p14="http://schemas.microsoft.com/office/powerpoint/2010/main" val="2804414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33964A-0BE0-49AF-B9BD-DD009E1B1BA8}"/>
              </a:ext>
            </a:extLst>
          </p:cNvPr>
          <p:cNvPicPr>
            <a:picLocks noChangeAspect="1"/>
          </p:cNvPicPr>
          <p:nvPr/>
        </p:nvPicPr>
        <p:blipFill>
          <a:blip r:embed="rId2"/>
          <a:stretch>
            <a:fillRect/>
          </a:stretch>
        </p:blipFill>
        <p:spPr>
          <a:xfrm>
            <a:off x="2019956" y="686212"/>
            <a:ext cx="4023709" cy="2334970"/>
          </a:xfrm>
          <a:prstGeom prst="rect">
            <a:avLst/>
          </a:prstGeom>
        </p:spPr>
      </p:pic>
      <p:pic>
        <p:nvPicPr>
          <p:cNvPr id="3" name="Picture 2" descr="People boarding a transit bus">
            <a:extLst>
              <a:ext uri="{FF2B5EF4-FFF2-40B4-BE49-F238E27FC236}">
                <a16:creationId xmlns:a16="http://schemas.microsoft.com/office/drawing/2014/main" id="{3FF99BAC-C019-4532-ACE9-7B9CFEDC3F6A}"/>
              </a:ext>
              <a:ext uri="{C183D7F6-B498-43B3-948B-1728B52AA6E4}">
                <adec:decorative xmlns:adec="http://schemas.microsoft.com/office/drawing/2017/decorative" val="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50793" y="694952"/>
            <a:ext cx="4021808" cy="2331720"/>
          </a:xfrm>
          <a:prstGeom prst="rect">
            <a:avLst/>
          </a:prstGeom>
        </p:spPr>
      </p:pic>
      <p:pic>
        <p:nvPicPr>
          <p:cNvPr id="4" name="Picture 3" descr="A large ferry in the water">
            <a:extLst>
              <a:ext uri="{FF2B5EF4-FFF2-40B4-BE49-F238E27FC236}">
                <a16:creationId xmlns:a16="http://schemas.microsoft.com/office/drawing/2014/main" id="{67C3B458-822D-4C7A-8EBD-8D4E4CBAE855}"/>
              </a:ext>
              <a:ext uri="{C183D7F6-B498-43B3-948B-1728B52AA6E4}">
                <adec:decorative xmlns:adec="http://schemas.microsoft.com/office/drawing/2017/decorative" val="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022586" y="3125166"/>
            <a:ext cx="4023360" cy="2362574"/>
          </a:xfrm>
          <a:prstGeom prst="rect">
            <a:avLst/>
          </a:prstGeom>
        </p:spPr>
      </p:pic>
      <p:pic>
        <p:nvPicPr>
          <p:cNvPr id="5" name="Picture 4" descr="A white transit van on the road">
            <a:extLst>
              <a:ext uri="{FF2B5EF4-FFF2-40B4-BE49-F238E27FC236}">
                <a16:creationId xmlns:a16="http://schemas.microsoft.com/office/drawing/2014/main" id="{DC491CFD-F7D2-424D-8D60-7E1514806E8D}"/>
              </a:ext>
              <a:ext uri="{C183D7F6-B498-43B3-948B-1728B52AA6E4}">
                <adec:decorative xmlns:adec="http://schemas.microsoft.com/office/drawing/2017/decorative" val="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270"/>
          <a:stretch/>
        </p:blipFill>
        <p:spPr>
          <a:xfrm>
            <a:off x="6152338" y="3131388"/>
            <a:ext cx="4021808" cy="2356352"/>
          </a:xfrm>
          <a:prstGeom prst="rect">
            <a:avLst/>
          </a:prstGeom>
        </p:spPr>
      </p:pic>
    </p:spTree>
    <p:extLst>
      <p:ext uri="{BB962C8B-B14F-4D97-AF65-F5344CB8AC3E}">
        <p14:creationId xmlns:p14="http://schemas.microsoft.com/office/powerpoint/2010/main" val="1283026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31967-182D-4F76-83E5-4FA514708EED}"/>
              </a:ext>
            </a:extLst>
          </p:cNvPr>
          <p:cNvSpPr>
            <a:spLocks noGrp="1"/>
          </p:cNvSpPr>
          <p:nvPr>
            <p:ph type="title"/>
          </p:nvPr>
        </p:nvSpPr>
        <p:spPr>
          <a:xfrm>
            <a:off x="609603" y="146329"/>
            <a:ext cx="10476408" cy="914400"/>
          </a:xfrm>
        </p:spPr>
        <p:txBody>
          <a:bodyPr/>
          <a:lstStyle/>
          <a:p>
            <a:r>
              <a:rPr lang="en-US" dirty="0"/>
              <a:t>Agenda</a:t>
            </a:r>
          </a:p>
        </p:txBody>
      </p:sp>
      <p:sp>
        <p:nvSpPr>
          <p:cNvPr id="3" name="Content Placeholder 2">
            <a:extLst>
              <a:ext uri="{FF2B5EF4-FFF2-40B4-BE49-F238E27FC236}">
                <a16:creationId xmlns:a16="http://schemas.microsoft.com/office/drawing/2014/main" id="{9B004523-D901-43D2-9641-09B4071CDA1D}"/>
              </a:ext>
            </a:extLst>
          </p:cNvPr>
          <p:cNvSpPr>
            <a:spLocks noGrp="1"/>
          </p:cNvSpPr>
          <p:nvPr>
            <p:ph idx="1"/>
          </p:nvPr>
        </p:nvSpPr>
        <p:spPr/>
        <p:txBody>
          <a:bodyPr/>
          <a:lstStyle/>
          <a:p>
            <a:pPr marL="342900" indent="-342900">
              <a:buFont typeface="Arial" panose="020B0604020202020204" pitchFamily="34" charset="0"/>
              <a:buChar char="•"/>
            </a:pPr>
            <a:r>
              <a:rPr lang="en-US" sz="2800" b="1" dirty="0"/>
              <a:t>TTP Overview</a:t>
            </a:r>
          </a:p>
          <a:p>
            <a:pPr marL="342900" indent="-342900">
              <a:buFont typeface="Arial" panose="020B0604020202020204" pitchFamily="34" charset="0"/>
              <a:buChar char="•"/>
            </a:pPr>
            <a:r>
              <a:rPr lang="en-US" sz="2800" b="1" dirty="0"/>
              <a:t>TTP Funding Levels</a:t>
            </a:r>
          </a:p>
          <a:p>
            <a:pPr marL="342900" indent="-342900">
              <a:buFont typeface="Arial" panose="020B0604020202020204" pitchFamily="34" charset="0"/>
              <a:buChar char="•"/>
            </a:pPr>
            <a:r>
              <a:rPr lang="en-US" sz="2800" b="1" dirty="0"/>
              <a:t>Competitive Program Update</a:t>
            </a:r>
          </a:p>
          <a:p>
            <a:pPr marL="342900" indent="-342900">
              <a:buFont typeface="Arial" panose="020B0604020202020204" pitchFamily="34" charset="0"/>
              <a:buChar char="•"/>
            </a:pPr>
            <a:r>
              <a:rPr lang="en-US" sz="2800" b="1" dirty="0"/>
              <a:t>Targeted Technical Assistance</a:t>
            </a:r>
          </a:p>
          <a:p>
            <a:pPr marL="342900" indent="-342900">
              <a:buFont typeface="Arial" panose="020B0604020202020204" pitchFamily="34" charset="0"/>
              <a:buChar char="•"/>
            </a:pPr>
            <a:r>
              <a:rPr lang="en-US" sz="2800" b="1" dirty="0"/>
              <a:t>Tribal Transit Technical Assistance Assessments </a:t>
            </a:r>
          </a:p>
          <a:p>
            <a:pPr marL="342900" indent="-342900">
              <a:buFont typeface="Arial" panose="020B0604020202020204" pitchFamily="34" charset="0"/>
              <a:buChar char="•"/>
            </a:pPr>
            <a:r>
              <a:rPr lang="en-US" sz="2800" b="1" dirty="0"/>
              <a:t>Resources</a:t>
            </a:r>
          </a:p>
          <a:p>
            <a:pPr marL="342900" indent="-342900">
              <a:buFont typeface="Arial" panose="020B0604020202020204" pitchFamily="34" charset="0"/>
              <a:buChar char="•"/>
            </a:pPr>
            <a:r>
              <a:rPr lang="en-US" sz="2800" b="1" dirty="0"/>
              <a:t>Questions/Open Dialogue</a:t>
            </a:r>
          </a:p>
          <a:p>
            <a:endParaRPr lang="en-US" dirty="0"/>
          </a:p>
        </p:txBody>
      </p:sp>
    </p:spTree>
    <p:extLst>
      <p:ext uri="{BB962C8B-B14F-4D97-AF65-F5344CB8AC3E}">
        <p14:creationId xmlns:p14="http://schemas.microsoft.com/office/powerpoint/2010/main" val="3108162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31967-182D-4F76-83E5-4FA514708EED}"/>
              </a:ext>
            </a:extLst>
          </p:cNvPr>
          <p:cNvSpPr>
            <a:spLocks noGrp="1"/>
          </p:cNvSpPr>
          <p:nvPr>
            <p:ph type="title"/>
          </p:nvPr>
        </p:nvSpPr>
        <p:spPr>
          <a:xfrm>
            <a:off x="609603" y="146329"/>
            <a:ext cx="10476408" cy="914400"/>
          </a:xfrm>
        </p:spPr>
        <p:txBody>
          <a:bodyPr/>
          <a:lstStyle/>
          <a:p>
            <a:r>
              <a:rPr lang="en-US" dirty="0"/>
              <a:t>Tribal Transit Program Overview</a:t>
            </a:r>
          </a:p>
        </p:txBody>
      </p:sp>
      <p:sp>
        <p:nvSpPr>
          <p:cNvPr id="3" name="Content Placeholder 2">
            <a:extLst>
              <a:ext uri="{FF2B5EF4-FFF2-40B4-BE49-F238E27FC236}">
                <a16:creationId xmlns:a16="http://schemas.microsoft.com/office/drawing/2014/main" id="{9B004523-D901-43D2-9641-09B4071CDA1D}"/>
              </a:ext>
            </a:extLst>
          </p:cNvPr>
          <p:cNvSpPr>
            <a:spLocks noGrp="1"/>
          </p:cNvSpPr>
          <p:nvPr>
            <p:ph idx="1"/>
          </p:nvPr>
        </p:nvSpPr>
        <p:spPr/>
        <p:txBody>
          <a:bodyPr/>
          <a:lstStyle/>
          <a:p>
            <a:pPr marL="342900" indent="-342900">
              <a:buFont typeface="Arial" panose="020B0604020202020204" pitchFamily="34" charset="0"/>
              <a:buChar char="•"/>
            </a:pPr>
            <a:r>
              <a:rPr lang="en-US" dirty="0"/>
              <a:t>The Tribal Transit Program provides direct funding to federally recognized American Indian and Alaskan Native Tribes for public transportation services on and around Indian reservations or tribal lands in rural areas.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Eligible activities under the program includes: planning, operating and capital projects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Tribal Transit Program has two components:</a:t>
            </a:r>
          </a:p>
          <a:p>
            <a:pPr marL="900113" lvl="1" indent="-342900"/>
            <a:r>
              <a:rPr lang="en-US" dirty="0"/>
              <a:t>Formula funding is apportioned to tribes who report transit data to the National Transit Database (NTD). Census data is also used under the formula program.</a:t>
            </a:r>
          </a:p>
          <a:p>
            <a:pPr marL="900113" lvl="1" indent="-342900"/>
            <a:r>
              <a:rPr lang="en-US" dirty="0"/>
              <a:t>Competitive funding is made available in a Notice of Funding Opportunity each year. </a:t>
            </a:r>
          </a:p>
          <a:p>
            <a:endParaRPr lang="en-US" dirty="0"/>
          </a:p>
          <a:p>
            <a:endParaRPr lang="en-US" dirty="0"/>
          </a:p>
        </p:txBody>
      </p:sp>
    </p:spTree>
    <p:extLst>
      <p:ext uri="{BB962C8B-B14F-4D97-AF65-F5344CB8AC3E}">
        <p14:creationId xmlns:p14="http://schemas.microsoft.com/office/powerpoint/2010/main" val="2776604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31967-182D-4F76-83E5-4FA514708EED}"/>
              </a:ext>
            </a:extLst>
          </p:cNvPr>
          <p:cNvSpPr>
            <a:spLocks noGrp="1"/>
          </p:cNvSpPr>
          <p:nvPr>
            <p:ph type="title"/>
          </p:nvPr>
        </p:nvSpPr>
        <p:spPr>
          <a:xfrm>
            <a:off x="609603" y="146329"/>
            <a:ext cx="10476408" cy="914400"/>
          </a:xfrm>
        </p:spPr>
        <p:txBody>
          <a:bodyPr/>
          <a:lstStyle/>
          <a:p>
            <a:r>
              <a:rPr lang="en-US" dirty="0"/>
              <a:t>Tribal Transit Program Funding</a:t>
            </a:r>
          </a:p>
        </p:txBody>
      </p:sp>
      <p:sp>
        <p:nvSpPr>
          <p:cNvPr id="3" name="Content Placeholder 2">
            <a:extLst>
              <a:ext uri="{FF2B5EF4-FFF2-40B4-BE49-F238E27FC236}">
                <a16:creationId xmlns:a16="http://schemas.microsoft.com/office/drawing/2014/main" id="{9B004523-D901-43D2-9641-09B4071CDA1D}"/>
              </a:ext>
            </a:extLst>
          </p:cNvPr>
          <p:cNvSpPr>
            <a:spLocks noGrp="1"/>
          </p:cNvSpPr>
          <p:nvPr>
            <p:ph idx="1"/>
          </p:nvPr>
        </p:nvSpPr>
        <p:spPr>
          <a:xfrm>
            <a:off x="609604" y="1148610"/>
            <a:ext cx="11030091" cy="4964807"/>
          </a:xfrm>
        </p:spPr>
        <p:txBody>
          <a:bodyPr/>
          <a:lstStyle/>
          <a:p>
            <a:pPr marL="342900" lvl="0" indent="-342900">
              <a:spcBef>
                <a:spcPct val="20000"/>
              </a:spcBef>
              <a:spcAft>
                <a:spcPct val="0"/>
              </a:spcAft>
              <a:buFont typeface="Arial" charset="0"/>
              <a:buChar char="•"/>
            </a:pPr>
            <a:r>
              <a:rPr lang="en-US" sz="2800" b="1" dirty="0">
                <a:solidFill>
                  <a:prstClr val="black"/>
                </a:solidFill>
                <a:latin typeface="+mn-lt"/>
                <a:cs typeface="Arial" pitchFamily="34" charset="0"/>
              </a:rPr>
              <a:t>The Bipartisan Infrastructure Law (FY 2022-2026)</a:t>
            </a:r>
          </a:p>
          <a:p>
            <a:pPr marL="742950" lvl="1" indent="-285750">
              <a:spcBef>
                <a:spcPct val="20000"/>
              </a:spcBef>
              <a:spcAft>
                <a:spcPct val="0"/>
              </a:spcAft>
              <a:buFont typeface="Arial" charset="0"/>
              <a:buChar char="–"/>
            </a:pPr>
            <a:r>
              <a:rPr lang="en-US" sz="2400" dirty="0">
                <a:solidFill>
                  <a:prstClr val="black"/>
                </a:solidFill>
                <a:latin typeface="+mn-lt"/>
                <a:cs typeface="Arial" pitchFamily="34" charset="0"/>
              </a:rPr>
              <a:t>Continued and increased the Tribal Transit Program by nearly 83%</a:t>
            </a:r>
          </a:p>
          <a:p>
            <a:pPr marL="742950" lvl="1" indent="-285750">
              <a:spcBef>
                <a:spcPct val="20000"/>
              </a:spcBef>
              <a:spcAft>
                <a:spcPct val="0"/>
              </a:spcAft>
              <a:buFont typeface="Arial" charset="0"/>
              <a:buChar char="–"/>
            </a:pPr>
            <a:r>
              <a:rPr lang="en-US" sz="2400" dirty="0">
                <a:solidFill>
                  <a:prstClr val="black"/>
                </a:solidFill>
                <a:latin typeface="+mn-lt"/>
                <a:cs typeface="Arial" pitchFamily="34" charset="0"/>
              </a:rPr>
              <a:t>Currently supports 134 American Indian and Alaskan Native Tribes with transit service</a:t>
            </a:r>
          </a:p>
        </p:txBody>
      </p:sp>
      <p:grpSp>
        <p:nvGrpSpPr>
          <p:cNvPr id="6" name="Group 5">
            <a:extLst>
              <a:ext uri="{FF2B5EF4-FFF2-40B4-BE49-F238E27FC236}">
                <a16:creationId xmlns:a16="http://schemas.microsoft.com/office/drawing/2014/main" id="{E18D2FD4-76D6-43A4-9428-E05076D50CD1}"/>
              </a:ext>
            </a:extLst>
          </p:cNvPr>
          <p:cNvGrpSpPr/>
          <p:nvPr/>
        </p:nvGrpSpPr>
        <p:grpSpPr>
          <a:xfrm>
            <a:off x="1359266" y="2785802"/>
            <a:ext cx="9473468" cy="2923588"/>
            <a:chOff x="-1157565" y="2497636"/>
            <a:chExt cx="9473468" cy="2923588"/>
          </a:xfrm>
        </p:grpSpPr>
        <p:pic>
          <p:nvPicPr>
            <p:cNvPr id="4" name="Picture 3" descr="Table&#10;&#10;Description automatically generated">
              <a:extLst>
                <a:ext uri="{FF2B5EF4-FFF2-40B4-BE49-F238E27FC236}">
                  <a16:creationId xmlns:a16="http://schemas.microsoft.com/office/drawing/2014/main" id="{D04D070E-9FE4-43D3-B722-B793B34F6261}"/>
                </a:ext>
              </a:extLst>
            </p:cNvPr>
            <p:cNvPicPr>
              <a:picLocks noChangeAspect="1"/>
            </p:cNvPicPr>
            <p:nvPr/>
          </p:nvPicPr>
          <p:blipFill rotWithShape="1">
            <a:blip r:embed="rId3"/>
            <a:srcRect b="78645"/>
            <a:stretch/>
          </p:blipFill>
          <p:spPr>
            <a:xfrm>
              <a:off x="-1157565" y="2497636"/>
              <a:ext cx="9473468" cy="754850"/>
            </a:xfrm>
            <a:prstGeom prst="rect">
              <a:avLst/>
            </a:prstGeom>
          </p:spPr>
        </p:pic>
        <p:pic>
          <p:nvPicPr>
            <p:cNvPr id="5" name="Picture 4" descr="Table&#10;&#10;Description automatically generated">
              <a:extLst>
                <a:ext uri="{FF2B5EF4-FFF2-40B4-BE49-F238E27FC236}">
                  <a16:creationId xmlns:a16="http://schemas.microsoft.com/office/drawing/2014/main" id="{C0F9B62B-B236-46C6-B854-365BFA8E4823}"/>
                </a:ext>
              </a:extLst>
            </p:cNvPr>
            <p:cNvPicPr>
              <a:picLocks noChangeAspect="1"/>
            </p:cNvPicPr>
            <p:nvPr/>
          </p:nvPicPr>
          <p:blipFill rotWithShape="1">
            <a:blip r:embed="rId3"/>
            <a:srcRect t="38645"/>
            <a:stretch/>
          </p:blipFill>
          <p:spPr>
            <a:xfrm>
              <a:off x="-1157565" y="3252486"/>
              <a:ext cx="9473468" cy="2168738"/>
            </a:xfrm>
            <a:prstGeom prst="rect">
              <a:avLst/>
            </a:prstGeom>
          </p:spPr>
        </p:pic>
      </p:grpSp>
    </p:spTree>
    <p:extLst>
      <p:ext uri="{BB962C8B-B14F-4D97-AF65-F5344CB8AC3E}">
        <p14:creationId xmlns:p14="http://schemas.microsoft.com/office/powerpoint/2010/main" val="982660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9AD28-EB44-4A91-8E5D-5837AFF70EF5}"/>
              </a:ext>
            </a:extLst>
          </p:cNvPr>
          <p:cNvSpPr>
            <a:spLocks noGrp="1"/>
          </p:cNvSpPr>
          <p:nvPr>
            <p:ph type="title"/>
          </p:nvPr>
        </p:nvSpPr>
        <p:spPr/>
        <p:txBody>
          <a:bodyPr/>
          <a:lstStyle/>
          <a:p>
            <a:r>
              <a:rPr lang="en-US" dirty="0"/>
              <a:t>FY2022 Tribal Transit Competitive Program</a:t>
            </a:r>
          </a:p>
        </p:txBody>
      </p:sp>
      <p:sp>
        <p:nvSpPr>
          <p:cNvPr id="3" name="Content Placeholder 2">
            <a:extLst>
              <a:ext uri="{FF2B5EF4-FFF2-40B4-BE49-F238E27FC236}">
                <a16:creationId xmlns:a16="http://schemas.microsoft.com/office/drawing/2014/main" id="{5605D082-8DE0-493E-87BE-9966B8ADAC9C}"/>
              </a:ext>
            </a:extLst>
          </p:cNvPr>
          <p:cNvSpPr>
            <a:spLocks noGrp="1"/>
          </p:cNvSpPr>
          <p:nvPr>
            <p:ph idx="1"/>
          </p:nvPr>
        </p:nvSpPr>
        <p:spPr/>
        <p:txBody>
          <a:bodyPr/>
          <a:lstStyle/>
          <a:p>
            <a:pPr marL="457200" indent="-457200">
              <a:buFont typeface="Arial" panose="020B0604020202020204" pitchFamily="34" charset="0"/>
              <a:buChar char="•"/>
            </a:pPr>
            <a:r>
              <a:rPr lang="en-US" sz="2800" dirty="0"/>
              <a:t>FTA published a Notice of Funding Opportunity (NOFO) on         February 16, 2022</a:t>
            </a:r>
          </a:p>
          <a:p>
            <a:pPr marL="457200" indent="-457200">
              <a:buFont typeface="Arial" panose="020B0604020202020204" pitchFamily="34" charset="0"/>
              <a:buChar char="•"/>
            </a:pPr>
            <a:r>
              <a:rPr lang="en-US" sz="2800" dirty="0"/>
              <a:t>Approximately $8.7 million is available in FY22</a:t>
            </a:r>
          </a:p>
          <a:p>
            <a:pPr marL="457200" indent="-457200">
              <a:buFont typeface="Arial" panose="020B0604020202020204" pitchFamily="34" charset="0"/>
              <a:buChar char="•"/>
            </a:pPr>
            <a:r>
              <a:rPr lang="en-US" sz="2800" dirty="0"/>
              <a:t>Application period closed on </a:t>
            </a:r>
            <a:r>
              <a:rPr lang="en-US" sz="2800" b="1" dirty="0"/>
              <a:t>May 25, 2022</a:t>
            </a:r>
          </a:p>
          <a:p>
            <a:pPr marL="457200" indent="-457200">
              <a:buFont typeface="Arial" panose="020B0604020202020204" pitchFamily="34" charset="0"/>
              <a:buChar char="•"/>
            </a:pPr>
            <a:r>
              <a:rPr lang="en-US" sz="2800" b="1" dirty="0"/>
              <a:t>FTA received 47 applications, totaling $18M</a:t>
            </a:r>
          </a:p>
          <a:p>
            <a:pPr marL="457200" indent="-457200">
              <a:buFont typeface="Arial" panose="020B0604020202020204" pitchFamily="34" charset="0"/>
              <a:buChar char="•"/>
            </a:pPr>
            <a:r>
              <a:rPr lang="en-US" sz="2800" b="1" dirty="0"/>
              <a:t>Project selections are expected to be announced in the Fall </a:t>
            </a:r>
            <a:endParaRPr lang="en-US" sz="2800" dirty="0"/>
          </a:p>
        </p:txBody>
      </p:sp>
    </p:spTree>
    <p:extLst>
      <p:ext uri="{BB962C8B-B14F-4D97-AF65-F5344CB8AC3E}">
        <p14:creationId xmlns:p14="http://schemas.microsoft.com/office/powerpoint/2010/main" val="3042704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31967-182D-4F76-83E5-4FA514708EED}"/>
              </a:ext>
            </a:extLst>
          </p:cNvPr>
          <p:cNvSpPr>
            <a:spLocks noGrp="1"/>
          </p:cNvSpPr>
          <p:nvPr>
            <p:ph type="title"/>
          </p:nvPr>
        </p:nvSpPr>
        <p:spPr>
          <a:xfrm>
            <a:off x="609602" y="146329"/>
            <a:ext cx="10562373" cy="914400"/>
          </a:xfrm>
        </p:spPr>
        <p:txBody>
          <a:bodyPr/>
          <a:lstStyle/>
          <a:p>
            <a:r>
              <a:rPr lang="en-US" sz="3200" dirty="0"/>
              <a:t>Low or No Emission and Buses and Bus Facilities Competitive Programs—Tribes are Eligible</a:t>
            </a:r>
          </a:p>
        </p:txBody>
      </p:sp>
      <p:sp>
        <p:nvSpPr>
          <p:cNvPr id="5" name="Content Placeholder 2">
            <a:extLst>
              <a:ext uri="{FF2B5EF4-FFF2-40B4-BE49-F238E27FC236}">
                <a16:creationId xmlns:a16="http://schemas.microsoft.com/office/drawing/2014/main" id="{DC1C50D0-FD8D-4CF4-9794-1EA96D11D362}"/>
              </a:ext>
            </a:extLst>
          </p:cNvPr>
          <p:cNvSpPr>
            <a:spLocks noGrp="1"/>
          </p:cNvSpPr>
          <p:nvPr>
            <p:ph idx="1"/>
          </p:nvPr>
        </p:nvSpPr>
        <p:spPr>
          <a:xfrm>
            <a:off x="609604" y="1258432"/>
            <a:ext cx="11030091" cy="4854985"/>
          </a:xfrm>
        </p:spPr>
        <p:txBody>
          <a:bodyPr/>
          <a:lstStyle/>
          <a:p>
            <a:pPr marL="342900" indent="-342900">
              <a:buFont typeface="Arial" panose="020B0604020202020204" pitchFamily="34" charset="0"/>
              <a:buChar char="•"/>
            </a:pPr>
            <a:r>
              <a:rPr lang="en-US" sz="2800" dirty="0"/>
              <a:t>In FY 2022, over $1.7 </a:t>
            </a:r>
            <a:r>
              <a:rPr lang="en-US" sz="2800" b="1" dirty="0"/>
              <a:t>billion</a:t>
            </a:r>
            <a:r>
              <a:rPr lang="en-US" sz="2800" dirty="0"/>
              <a:t> is available in combined funding ($1.1 billion for Low-No and $372 million for Bus)  </a:t>
            </a:r>
          </a:p>
          <a:p>
            <a:pPr marL="342900" indent="-342900">
              <a:buFont typeface="Arial" panose="020B0604020202020204" pitchFamily="34" charset="0"/>
              <a:buChar char="•"/>
            </a:pPr>
            <a:r>
              <a:rPr lang="en-US" sz="2800" spc="-5" dirty="0">
                <a:solidFill>
                  <a:prstClr val="black"/>
                </a:solidFill>
              </a:rPr>
              <a:t>Eligible applicants include designated recipients, states, local governmental authorities, and Tribes</a:t>
            </a:r>
          </a:p>
          <a:p>
            <a:pPr marL="457200" indent="-457200">
              <a:buFont typeface="Arial" panose="020B0604020202020204" pitchFamily="34" charset="0"/>
              <a:buChar char="•"/>
            </a:pPr>
            <a:r>
              <a:rPr lang="en-US" sz="2800" dirty="0"/>
              <a:t>FTA published a joint </a:t>
            </a:r>
            <a:r>
              <a:rPr lang="en-US" sz="2800" dirty="0">
                <a:hlinkClick r:id="rId3"/>
              </a:rPr>
              <a:t>Notice of Funding Opportunity</a:t>
            </a:r>
            <a:r>
              <a:rPr lang="en-US" sz="2800" dirty="0"/>
              <a:t> (NOFO) on               March 4, 2022.  </a:t>
            </a:r>
          </a:p>
          <a:p>
            <a:pPr marL="457200" indent="-457200">
              <a:buFont typeface="Arial" panose="020B0604020202020204" pitchFamily="34" charset="0"/>
              <a:buChar char="•"/>
            </a:pPr>
            <a:r>
              <a:rPr lang="en-US" sz="2800" dirty="0"/>
              <a:t>Applications were due on </a:t>
            </a:r>
            <a:r>
              <a:rPr lang="en-US" sz="2800" b="1" dirty="0"/>
              <a:t>May 31, 2022</a:t>
            </a:r>
            <a:r>
              <a:rPr lang="en-US" sz="2800" dirty="0"/>
              <a:t>.</a:t>
            </a:r>
          </a:p>
          <a:p>
            <a:pPr marL="457200" indent="-457200">
              <a:buFont typeface="Arial" panose="020B0604020202020204" pitchFamily="34" charset="0"/>
              <a:buChar char="•"/>
            </a:pPr>
            <a:r>
              <a:rPr lang="en-US" sz="2800" dirty="0"/>
              <a:t>Statutory deadline for the announcement of project selections is </a:t>
            </a:r>
            <a:r>
              <a:rPr lang="en-US" sz="2800" b="1" dirty="0"/>
              <a:t>August 15, 2022</a:t>
            </a:r>
          </a:p>
          <a:p>
            <a:pPr marL="457200" indent="-457200">
              <a:buFont typeface="Arial" panose="020B0604020202020204" pitchFamily="34" charset="0"/>
              <a:buChar char="•"/>
            </a:pPr>
            <a:endParaRPr lang="en-US" sz="2800" dirty="0"/>
          </a:p>
          <a:p>
            <a:pPr marL="342900" indent="-342900">
              <a:buFont typeface="Arial" panose="020B0604020202020204" pitchFamily="34" charset="0"/>
              <a:buChar char="•"/>
            </a:pPr>
            <a:endParaRPr lang="en-US" sz="2800" spc="-5" dirty="0">
              <a:solidFill>
                <a:prstClr val="black"/>
              </a:solidFill>
            </a:endParaRPr>
          </a:p>
        </p:txBody>
      </p:sp>
    </p:spTree>
    <p:extLst>
      <p:ext uri="{BB962C8B-B14F-4D97-AF65-F5344CB8AC3E}">
        <p14:creationId xmlns:p14="http://schemas.microsoft.com/office/powerpoint/2010/main" val="3420933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16077-8E8F-4EEF-AF83-7D1995741D12}"/>
              </a:ext>
            </a:extLst>
          </p:cNvPr>
          <p:cNvSpPr>
            <a:spLocks noGrp="1"/>
          </p:cNvSpPr>
          <p:nvPr>
            <p:ph type="title"/>
          </p:nvPr>
        </p:nvSpPr>
        <p:spPr/>
        <p:txBody>
          <a:bodyPr/>
          <a:lstStyle/>
          <a:p>
            <a:r>
              <a:rPr lang="en-US" dirty="0"/>
              <a:t>Targeted FTA Technical Assistance for Tribes</a:t>
            </a:r>
          </a:p>
        </p:txBody>
      </p:sp>
      <p:sp>
        <p:nvSpPr>
          <p:cNvPr id="3" name="Content Placeholder 2">
            <a:extLst>
              <a:ext uri="{FF2B5EF4-FFF2-40B4-BE49-F238E27FC236}">
                <a16:creationId xmlns:a16="http://schemas.microsoft.com/office/drawing/2014/main" id="{9FAB6485-DF05-4AE8-9E1D-6CFDFE4DFA13}"/>
              </a:ext>
            </a:extLst>
          </p:cNvPr>
          <p:cNvSpPr>
            <a:spLocks noGrp="1"/>
          </p:cNvSpPr>
          <p:nvPr>
            <p:ph idx="1"/>
          </p:nvPr>
        </p:nvSpPr>
        <p:spPr>
          <a:xfrm>
            <a:off x="609604" y="1148610"/>
            <a:ext cx="11030091" cy="4525963"/>
          </a:xfrm>
        </p:spPr>
        <p:txBody>
          <a:bodyPr/>
          <a:lstStyle/>
          <a:p>
            <a:pPr marL="342900" indent="-342900">
              <a:buFont typeface="Arial" panose="020B0604020202020204" pitchFamily="34" charset="0"/>
              <a:buChar char="•"/>
            </a:pPr>
            <a:r>
              <a:rPr lang="en-US" dirty="0"/>
              <a:t>FTA’s </a:t>
            </a:r>
            <a:r>
              <a:rPr lang="en-US" u="sng" dirty="0">
                <a:hlinkClick r:id="rId2"/>
              </a:rPr>
              <a:t>Tribal Entities Landing Page</a:t>
            </a:r>
            <a:r>
              <a:rPr lang="en-US" dirty="0"/>
              <a:t> contains concise information for Tribes who are interested in becoming FTA recipients</a:t>
            </a:r>
          </a:p>
          <a:p>
            <a:pPr marL="342900" indent="-342900">
              <a:buFont typeface="Arial" panose="020B0604020202020204" pitchFamily="34" charset="0"/>
              <a:buChar char="•"/>
            </a:pPr>
            <a:r>
              <a:rPr lang="en-US" dirty="0"/>
              <a:t>Regional Tribal Liaisons in each FTA regional office provide targeted technical assistance to Tribal grantees  </a:t>
            </a:r>
          </a:p>
          <a:p>
            <a:pPr marL="342900" indent="-342900">
              <a:buFont typeface="Arial" panose="020B0604020202020204" pitchFamily="34" charset="0"/>
              <a:buChar char="•"/>
            </a:pPr>
            <a:r>
              <a:rPr lang="en-US" dirty="0"/>
              <a:t>Conducted Buses and Bus Facilities and Low or No Emissions competitive program webinars targeted specifically to rural and Tribal applicants in 2022</a:t>
            </a:r>
          </a:p>
          <a:p>
            <a:pPr marL="342900" indent="-342900">
              <a:buFont typeface="Arial" panose="020B0604020202020204" pitchFamily="34" charset="0"/>
              <a:buChar char="•"/>
            </a:pPr>
            <a:r>
              <a:rPr lang="en-US" dirty="0"/>
              <a:t>Published and distributed resources explaining how Buses and Bus Facilities and Low or No Emissions competitive programs differ from the Tribal Transit competitive program </a:t>
            </a:r>
          </a:p>
          <a:p>
            <a:pPr marL="342900" indent="-342900">
              <a:buFont typeface="Arial" panose="020B0604020202020204" pitchFamily="34" charset="0"/>
              <a:buChar char="•"/>
            </a:pPr>
            <a:r>
              <a:rPr lang="en-US" dirty="0"/>
              <a:t>For unselected applicants, FTA offers debriefs which includes ways for applicants to improve their competitive grant program proposals</a:t>
            </a:r>
          </a:p>
          <a:p>
            <a:endParaRPr lang="en-US" dirty="0"/>
          </a:p>
        </p:txBody>
      </p:sp>
    </p:spTree>
    <p:extLst>
      <p:ext uri="{BB962C8B-B14F-4D97-AF65-F5344CB8AC3E}">
        <p14:creationId xmlns:p14="http://schemas.microsoft.com/office/powerpoint/2010/main" val="680034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5B8AF-02B8-423F-B9BF-504FB7C72184}"/>
              </a:ext>
            </a:extLst>
          </p:cNvPr>
          <p:cNvSpPr>
            <a:spLocks noGrp="1"/>
          </p:cNvSpPr>
          <p:nvPr>
            <p:ph type="title"/>
          </p:nvPr>
        </p:nvSpPr>
        <p:spPr>
          <a:xfrm>
            <a:off x="609604" y="367046"/>
            <a:ext cx="9601200" cy="671846"/>
          </a:xfrm>
        </p:spPr>
        <p:txBody>
          <a:bodyPr/>
          <a:lstStyle/>
          <a:p>
            <a:br>
              <a:rPr lang="en-US" dirty="0"/>
            </a:br>
            <a:r>
              <a:rPr lang="en-US" dirty="0"/>
              <a:t>National Rural Transit Assistance Program (NRTAP)</a:t>
            </a:r>
            <a:br>
              <a:rPr lang="en-US" dirty="0"/>
            </a:br>
            <a:endParaRPr lang="en-US" dirty="0"/>
          </a:p>
        </p:txBody>
      </p:sp>
      <p:sp>
        <p:nvSpPr>
          <p:cNvPr id="3" name="Content Placeholder 2">
            <a:extLst>
              <a:ext uri="{FF2B5EF4-FFF2-40B4-BE49-F238E27FC236}">
                <a16:creationId xmlns:a16="http://schemas.microsoft.com/office/drawing/2014/main" id="{22A19988-4260-43EB-B5FE-2FD87FB1B117}"/>
              </a:ext>
            </a:extLst>
          </p:cNvPr>
          <p:cNvSpPr>
            <a:spLocks noGrp="1"/>
          </p:cNvSpPr>
          <p:nvPr>
            <p:ph idx="1"/>
          </p:nvPr>
        </p:nvSpPr>
        <p:spPr>
          <a:xfrm>
            <a:off x="609604" y="1710833"/>
            <a:ext cx="11030091" cy="3963740"/>
          </a:xfrm>
        </p:spPr>
        <p:txBody>
          <a:bodyPr/>
          <a:lstStyle/>
          <a:p>
            <a:pPr marL="457200" indent="-457200">
              <a:buFont typeface="Arial" panose="020B0604020202020204" pitchFamily="34" charset="0"/>
              <a:buChar char="•"/>
            </a:pPr>
            <a:r>
              <a:rPr lang="en-US" dirty="0"/>
              <a:t>FTA 5311-funded technical assistance center which provides targeted technical assistance to rural transit providers, including Tribes</a:t>
            </a:r>
          </a:p>
          <a:p>
            <a:pPr marL="457200" indent="-457200">
              <a:buFont typeface="Arial" panose="020B0604020202020204" pitchFamily="34" charset="0"/>
              <a:buChar char="•"/>
            </a:pPr>
            <a:r>
              <a:rPr lang="en-US" dirty="0"/>
              <a:t>Collaborates with FTA and Tribes to provide resources to ensure Tribal Transit programs are successfully implemented</a:t>
            </a:r>
          </a:p>
          <a:p>
            <a:pPr marL="457200" indent="-457200">
              <a:buFont typeface="Arial" panose="020B0604020202020204" pitchFamily="34" charset="0"/>
              <a:buChar char="•"/>
            </a:pPr>
            <a:r>
              <a:rPr lang="en-US" dirty="0"/>
              <a:t>Offers training and technical assistance on grant writing for competitive funding opportunities eligible to Tribes</a:t>
            </a:r>
          </a:p>
          <a:p>
            <a:pPr marL="457200" indent="-457200">
              <a:buFont typeface="Arial" panose="020B0604020202020204" pitchFamily="34" charset="0"/>
              <a:buChar char="•"/>
            </a:pPr>
            <a:r>
              <a:rPr lang="en-US" dirty="0"/>
              <a:t>Conducts Tribal Transit trainings and workshops throughout the country specifically  tailored to address the technical assistance needs of the Tribes in that region</a:t>
            </a:r>
          </a:p>
          <a:p>
            <a:pPr marL="457200" indent="-457200">
              <a:buFont typeface="Arial" panose="020B0604020202020204" pitchFamily="34" charset="0"/>
              <a:buChar char="•"/>
            </a:pPr>
            <a:r>
              <a:rPr lang="en-US" dirty="0"/>
              <a:t>Attends Tribal Transit conferences and provides training assistance on topics such as transit facility planning and capital project development </a:t>
            </a:r>
          </a:p>
          <a:p>
            <a:pPr marL="457200" indent="-457200">
              <a:buFont typeface="Arial" panose="020B0604020202020204" pitchFamily="34" charset="0"/>
              <a:buChar char="•"/>
            </a:pPr>
            <a:r>
              <a:rPr lang="en-US" dirty="0"/>
              <a:t>Develops training modules for tribal transit agencies </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sz="2800" dirty="0"/>
          </a:p>
          <a:p>
            <a:endParaRPr lang="en-US" sz="2800" dirty="0"/>
          </a:p>
        </p:txBody>
      </p:sp>
      <p:pic>
        <p:nvPicPr>
          <p:cNvPr id="4" name="Picture 3">
            <a:extLst>
              <a:ext uri="{FF2B5EF4-FFF2-40B4-BE49-F238E27FC236}">
                <a16:creationId xmlns:a16="http://schemas.microsoft.com/office/drawing/2014/main" id="{1B2CA8EA-43F9-4AF3-9211-6C46BDED12D3}"/>
              </a:ext>
            </a:extLst>
          </p:cNvPr>
          <p:cNvPicPr>
            <a:picLocks noChangeAspect="1"/>
          </p:cNvPicPr>
          <p:nvPr/>
        </p:nvPicPr>
        <p:blipFill>
          <a:blip r:embed="rId3"/>
          <a:stretch>
            <a:fillRect/>
          </a:stretch>
        </p:blipFill>
        <p:spPr>
          <a:xfrm>
            <a:off x="2492662" y="702969"/>
            <a:ext cx="2152075" cy="987638"/>
          </a:xfrm>
          <a:prstGeom prst="rect">
            <a:avLst/>
          </a:prstGeom>
        </p:spPr>
      </p:pic>
    </p:spTree>
    <p:extLst>
      <p:ext uri="{BB962C8B-B14F-4D97-AF65-F5344CB8AC3E}">
        <p14:creationId xmlns:p14="http://schemas.microsoft.com/office/powerpoint/2010/main" val="1974911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31967-182D-4F76-83E5-4FA514708EED}"/>
              </a:ext>
            </a:extLst>
          </p:cNvPr>
          <p:cNvSpPr>
            <a:spLocks noGrp="1"/>
          </p:cNvSpPr>
          <p:nvPr>
            <p:ph type="title"/>
          </p:nvPr>
        </p:nvSpPr>
        <p:spPr>
          <a:xfrm>
            <a:off x="609603" y="146329"/>
            <a:ext cx="10476408" cy="914400"/>
          </a:xfrm>
        </p:spPr>
        <p:txBody>
          <a:bodyPr/>
          <a:lstStyle/>
          <a:p>
            <a:r>
              <a:rPr lang="en-US" dirty="0"/>
              <a:t>Technical Assistance Assessments</a:t>
            </a:r>
          </a:p>
        </p:txBody>
      </p:sp>
      <p:sp>
        <p:nvSpPr>
          <p:cNvPr id="3" name="Content Placeholder 2">
            <a:extLst>
              <a:ext uri="{FF2B5EF4-FFF2-40B4-BE49-F238E27FC236}">
                <a16:creationId xmlns:a16="http://schemas.microsoft.com/office/drawing/2014/main" id="{9B004523-D901-43D2-9641-09B4071CDA1D}"/>
              </a:ext>
            </a:extLst>
          </p:cNvPr>
          <p:cNvSpPr>
            <a:spLocks noGrp="1"/>
          </p:cNvSpPr>
          <p:nvPr>
            <p:ph idx="1"/>
          </p:nvPr>
        </p:nvSpPr>
        <p:spPr>
          <a:xfrm>
            <a:off x="609604" y="914400"/>
            <a:ext cx="11030091" cy="4760173"/>
          </a:xfrm>
        </p:spPr>
        <p:txBody>
          <a:bodyPr/>
          <a:lstStyle/>
          <a:p>
            <a:pPr marL="457200" indent="-457200">
              <a:buFont typeface="Arial" panose="020B0604020202020204" pitchFamily="34" charset="0"/>
              <a:buChar char="•"/>
            </a:pPr>
            <a:r>
              <a:rPr lang="en-US" sz="2800" dirty="0"/>
              <a:t>As part of the Tribal Transit Program, FTA offers targeted technical assistance through the Tribal Transit Technical Assistance Assessments Initiative</a:t>
            </a:r>
          </a:p>
          <a:p>
            <a:pPr marL="457200" indent="-457200">
              <a:buFont typeface="Arial" panose="020B0604020202020204" pitchFamily="34" charset="0"/>
              <a:buChar char="•"/>
            </a:pPr>
            <a:r>
              <a:rPr lang="en-US" sz="2800" dirty="0"/>
              <a:t>FTA collaborates with Tribal Transit recipients to review processes and identify areas in need of improvement and then assists to offer solutions to address these needs</a:t>
            </a:r>
          </a:p>
          <a:p>
            <a:pPr marL="457200" indent="-457200">
              <a:buFont typeface="Arial" panose="020B0604020202020204" pitchFamily="34" charset="0"/>
              <a:buChar char="•"/>
            </a:pPr>
            <a:r>
              <a:rPr lang="en-US" sz="2800" dirty="0"/>
              <a:t>These assessments include:</a:t>
            </a:r>
          </a:p>
          <a:p>
            <a:pPr marL="1014413" lvl="1" indent="-457200"/>
            <a:r>
              <a:rPr lang="en-US" sz="2400" dirty="0"/>
              <a:t>Discussions of compliance areas pursuant to the Master Agreement and TTP program requirements, </a:t>
            </a:r>
          </a:p>
          <a:p>
            <a:pPr marL="1014413" lvl="1" indent="-457200"/>
            <a:r>
              <a:rPr lang="en-US" sz="2400" dirty="0"/>
              <a:t>Site visit, </a:t>
            </a:r>
          </a:p>
          <a:p>
            <a:pPr marL="1014413" lvl="1" indent="-457200"/>
            <a:r>
              <a:rPr lang="en-US" sz="2400" dirty="0"/>
              <a:t>Promising practices reviews, and </a:t>
            </a:r>
          </a:p>
          <a:p>
            <a:pPr marL="1014413" lvl="1" indent="-457200"/>
            <a:r>
              <a:rPr lang="en-US" sz="2400" dirty="0"/>
              <a:t>Ongoing technical assistance from FTA and its contractors.</a:t>
            </a:r>
          </a:p>
        </p:txBody>
      </p:sp>
    </p:spTree>
    <p:extLst>
      <p:ext uri="{BB962C8B-B14F-4D97-AF65-F5344CB8AC3E}">
        <p14:creationId xmlns:p14="http://schemas.microsoft.com/office/powerpoint/2010/main" val="2665059730"/>
      </p:ext>
    </p:extLst>
  </p:cSld>
  <p:clrMapOvr>
    <a:masterClrMapping/>
  </p:clrMapOvr>
</p:sld>
</file>

<file path=ppt/theme/theme1.xml><?xml version="1.0" encoding="utf-8"?>
<a:theme xmlns:a="http://schemas.openxmlformats.org/drawingml/2006/main" name="3_FTA3 (2)">
  <a:themeElements>
    <a:clrScheme name="FTA Research">
      <a:dk1>
        <a:sysClr val="windowText" lastClr="000000"/>
      </a:dk1>
      <a:lt1>
        <a:sysClr val="window" lastClr="FFFFFF"/>
      </a:lt1>
      <a:dk2>
        <a:srgbClr val="17144D"/>
      </a:dk2>
      <a:lt2>
        <a:srgbClr val="839EB7"/>
      </a:lt2>
      <a:accent1>
        <a:srgbClr val="413F77"/>
      </a:accent1>
      <a:accent2>
        <a:srgbClr val="C0504D"/>
      </a:accent2>
      <a:accent3>
        <a:srgbClr val="347358"/>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TA_Slide_Template_Jult_2021.pptx  -  Read-Only" id="{B9FAC494-2AF3-489A-BC7C-0AB0E6E490E3}" vid="{B99D0EFF-132D-49B2-953A-AC5ECCD81CC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ocument_x0020_Type xmlns="36c88c56-2ae6-41c4-ace5-e0801e2c2908" xsi:nil="true"/>
    <FY xmlns="36c88c56-2ae6-41c4-ace5-e0801e2c2908" xsi:nil="true"/>
    <SharedWithUsers xmlns="ed43bf7f-f8d8-4f78-9fcf-3985209307d3">
      <UserInfo>
        <DisplayName>Larracey, Benjamin (FTA)</DisplayName>
        <AccountId>291</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29D48DCFD7E544081B855AC60DF9C6D" ma:contentTypeVersion="10" ma:contentTypeDescription="Create a new document." ma:contentTypeScope="" ma:versionID="e25424987347d8d7ae354c854898de10">
  <xsd:schema xmlns:xsd="http://www.w3.org/2001/XMLSchema" xmlns:xs="http://www.w3.org/2001/XMLSchema" xmlns:p="http://schemas.microsoft.com/office/2006/metadata/properties" xmlns:ns2="36c88c56-2ae6-41c4-ace5-e0801e2c2908" xmlns:ns3="ed43bf7f-f8d8-4f78-9fcf-3985209307d3" targetNamespace="http://schemas.microsoft.com/office/2006/metadata/properties" ma:root="true" ma:fieldsID="184095cf4b21b60f328acb4813f1cf03" ns2:_="" ns3:_="">
    <xsd:import namespace="36c88c56-2ae6-41c4-ace5-e0801e2c2908"/>
    <xsd:import namespace="ed43bf7f-f8d8-4f78-9fcf-3985209307d3"/>
    <xsd:element name="properties">
      <xsd:complexType>
        <xsd:sequence>
          <xsd:element name="documentManagement">
            <xsd:complexType>
              <xsd:all>
                <xsd:element ref="ns2:Document_x0020_Type" minOccurs="0"/>
                <xsd:element ref="ns2:FY" minOccurs="0"/>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c88c56-2ae6-41c4-ace5-e0801e2c2908" elementFormDefault="qualified">
    <xsd:import namespace="http://schemas.microsoft.com/office/2006/documentManagement/types"/>
    <xsd:import namespace="http://schemas.microsoft.com/office/infopath/2007/PartnerControls"/>
    <xsd:element name="Document_x0020_Type" ma:index="4" nillable="true" ma:displayName="Document Type" ma:format="Dropdown" ma:internalName="Document_x0020_Type" ma:readOnly="false">
      <xsd:simpleType>
        <xsd:restriction base="dms:Choice">
          <xsd:enumeration value="APTA Presentations"/>
          <xsd:enumeration value="Budget and Economic Outlooks"/>
          <xsd:enumeration value="Eno TransPortation Weekly Updates"/>
          <xsd:enumeration value="FTA PowerPoint Presentations"/>
          <xsd:enumeration value="Organizational Charts"/>
          <xsd:enumeration value="Uncategorized"/>
        </xsd:restriction>
      </xsd:simpleType>
    </xsd:element>
    <xsd:element name="FY" ma:index="5" nillable="true" ma:displayName="FY" ma:format="Dropdown" ma:internalName="FY" ma:readOnly="false">
      <xsd:simpleType>
        <xsd:restriction base="dms:Choice">
          <xsd:enumeration value="2015"/>
          <xsd:enumeration value="2016"/>
          <xsd:enumeration value="2017"/>
          <xsd:enumeration value="2018"/>
        </xsd:restrict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d43bf7f-f8d8-4f78-9fcf-3985209307d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FC21876-3459-449E-BFCE-F3A216EA95FF}">
  <ds:schemaRefs>
    <ds:schemaRef ds:uri="http://schemas.microsoft.com/office/2006/metadata/properties"/>
    <ds:schemaRef ds:uri="http://schemas.microsoft.com/office/infopath/2007/PartnerControls"/>
    <ds:schemaRef ds:uri="36c88c56-2ae6-41c4-ace5-e0801e2c2908"/>
    <ds:schemaRef ds:uri="ed43bf7f-f8d8-4f78-9fcf-3985209307d3"/>
  </ds:schemaRefs>
</ds:datastoreItem>
</file>

<file path=customXml/itemProps2.xml><?xml version="1.0" encoding="utf-8"?>
<ds:datastoreItem xmlns:ds="http://schemas.openxmlformats.org/officeDocument/2006/customXml" ds:itemID="{EA1581F8-BF2B-4BB6-81BE-10B2226E00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c88c56-2ae6-41c4-ace5-e0801e2c2908"/>
    <ds:schemaRef ds:uri="ed43bf7f-f8d8-4f78-9fcf-3985209307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9BA02DE-A818-41DB-920E-0E94252A16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16348</TotalTime>
  <Words>772</Words>
  <Application>Microsoft Office PowerPoint</Application>
  <PresentationFormat>Widescreen</PresentationFormat>
  <Paragraphs>88</Paragraphs>
  <Slides>12</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ＭＳ Ｐゴシック</vt:lpstr>
      <vt:lpstr>Arial</vt:lpstr>
      <vt:lpstr>Calibri</vt:lpstr>
      <vt:lpstr>Calibri Light</vt:lpstr>
      <vt:lpstr>Raavi</vt:lpstr>
      <vt:lpstr>Source Sans Pro</vt:lpstr>
      <vt:lpstr>3_FTA3 (2)</vt:lpstr>
      <vt:lpstr>PowerPoint Presentation</vt:lpstr>
      <vt:lpstr>Agenda</vt:lpstr>
      <vt:lpstr>Tribal Transit Program Overview</vt:lpstr>
      <vt:lpstr>Tribal Transit Program Funding</vt:lpstr>
      <vt:lpstr>FY2022 Tribal Transit Competitive Program</vt:lpstr>
      <vt:lpstr>Low or No Emission and Buses and Bus Facilities Competitive Programs—Tribes are Eligible</vt:lpstr>
      <vt:lpstr>Targeted FTA Technical Assistance for Tribes</vt:lpstr>
      <vt:lpstr> National Rural Transit Assistance Program (NRTAP) </vt:lpstr>
      <vt:lpstr>Technical Assistance Assessments</vt:lpstr>
      <vt:lpstr>Links and Resources</vt:lpstr>
      <vt:lpstr>Questions</vt:lpstr>
      <vt:lpstr>PowerPoint Presentation</vt:lpstr>
    </vt:vector>
  </TitlesOfParts>
  <Company>DOT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Draft FTA Slide Template</dc:title>
  <dc:creator>Draft</dc:creator>
  <cp:lastModifiedBy>MaryBeth Frank-Clark</cp:lastModifiedBy>
  <cp:revision>313</cp:revision>
  <dcterms:created xsi:type="dcterms:W3CDTF">2012-04-18T16:44:28Z</dcterms:created>
  <dcterms:modified xsi:type="dcterms:W3CDTF">2022-06-29T19:26:21Z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0x010100D29D48DCFD7E544081B855AC60DF9C6D</vt:lpwstr>
  </property>
</Properties>
</file>