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98" r:id="rId3"/>
    <p:sldId id="292" r:id="rId4"/>
    <p:sldId id="294" r:id="rId5"/>
    <p:sldId id="297" r:id="rId6"/>
    <p:sldId id="296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8" autoAdjust="0"/>
    <p:restoredTop sz="94660"/>
  </p:normalViewPr>
  <p:slideViewPr>
    <p:cSldViewPr>
      <p:cViewPr varScale="1">
        <p:scale>
          <a:sx n="98" d="100"/>
          <a:sy n="98" d="100"/>
        </p:scale>
        <p:origin x="9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226"/>
          </a:xfrm>
          <a:prstGeom prst="rect">
            <a:avLst/>
          </a:prstGeom>
        </p:spPr>
        <p:txBody>
          <a:bodyPr vert="horz" lIns="95621" tIns="47810" rIns="95621" bIns="4781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226"/>
          </a:xfrm>
          <a:prstGeom prst="rect">
            <a:avLst/>
          </a:prstGeom>
        </p:spPr>
        <p:txBody>
          <a:bodyPr vert="horz" lIns="95621" tIns="47810" rIns="95621" bIns="47810" rtlCol="0"/>
          <a:lstStyle>
            <a:lvl1pPr algn="r">
              <a:defRPr sz="1300"/>
            </a:lvl1pPr>
          </a:lstStyle>
          <a:p>
            <a:fld id="{2A8C7A9B-211B-4ABA-9901-8F89E07D06EA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27"/>
            <a:ext cx="3169920" cy="480226"/>
          </a:xfrm>
          <a:prstGeom prst="rect">
            <a:avLst/>
          </a:prstGeom>
        </p:spPr>
        <p:txBody>
          <a:bodyPr vert="horz" lIns="95621" tIns="47810" rIns="95621" bIns="4781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327"/>
            <a:ext cx="3169920" cy="480226"/>
          </a:xfrm>
          <a:prstGeom prst="rect">
            <a:avLst/>
          </a:prstGeom>
        </p:spPr>
        <p:txBody>
          <a:bodyPr vert="horz" lIns="95621" tIns="47810" rIns="95621" bIns="47810" rtlCol="0" anchor="b"/>
          <a:lstStyle>
            <a:lvl1pPr algn="r">
              <a:defRPr sz="1300"/>
            </a:lvl1pPr>
          </a:lstStyle>
          <a:p>
            <a:fld id="{7B000DE4-5FDF-41FD-B291-9E4AAB327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47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161" tIns="48081" rIns="96161" bIns="4808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161" tIns="48081" rIns="96161" bIns="48081" rtlCol="0"/>
          <a:lstStyle>
            <a:lvl1pPr algn="r">
              <a:defRPr sz="1300"/>
            </a:lvl1pPr>
          </a:lstStyle>
          <a:p>
            <a:fld id="{C56DCE4A-B8AC-4B89-A074-43ADF21BDCA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161" tIns="48081" rIns="96161" bIns="480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161" tIns="48081" rIns="96161" bIns="480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161" tIns="48081" rIns="96161" bIns="4808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6161" tIns="48081" rIns="96161" bIns="48081" rtlCol="0" anchor="b"/>
          <a:lstStyle>
            <a:lvl1pPr algn="r">
              <a:defRPr sz="1300"/>
            </a:lvl1pPr>
          </a:lstStyle>
          <a:p>
            <a:fld id="{7718A24B-12E4-4569-BE68-5F96A7C16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34CC0-04A6-41DC-9F7C-8B1BEC985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40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2CD6BA-ED2C-47F1-8013-BDA95BA102A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D6BA-ED2C-47F1-8013-BDA95BA102A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32CD6BA-ED2C-47F1-8013-BDA95BA102A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2CD6BA-ED2C-47F1-8013-BDA95BA102A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2CD6BA-ED2C-47F1-8013-BDA95BA102A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F0524D-7F1F-464F-947D-52346F7DBE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848600" cy="114299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BIADOT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611606"/>
            <a:ext cx="8305800" cy="141759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December 7, 2022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1981200"/>
            <a:ext cx="7772400" cy="1981200"/>
          </a:xfrm>
          <a:prstGeom prst="rect">
            <a:avLst/>
          </a:prstGeom>
        </p:spPr>
        <p:txBody>
          <a:bodyPr vert="horz" anchor="b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US" sz="3600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RIFDS current status</a:t>
            </a:r>
          </a:p>
          <a:p>
            <a:pPr algn="ctr"/>
            <a:endParaRPr lang="en-US" sz="3600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“RIFDS &amp; ArcGIS initiative”</a:t>
            </a:r>
            <a:endParaRPr lang="en-US" sz="2900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857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  <a:p>
            <a:r>
              <a:rPr lang="en-US" dirty="0"/>
              <a:t>ITIMS modules</a:t>
            </a:r>
          </a:p>
          <a:p>
            <a:endParaRPr lang="en-US" sz="1000" dirty="0"/>
          </a:p>
          <a:p>
            <a:pPr lvl="2" defTabSz="182880"/>
            <a:r>
              <a:rPr lang="en-US" sz="2400" dirty="0"/>
              <a:t>RIFDS:		is currently in FY2023 mode</a:t>
            </a:r>
          </a:p>
          <a:p>
            <a:pPr lvl="2" defTabSz="182880"/>
            <a:r>
              <a:rPr lang="en-US" sz="2400" dirty="0"/>
              <a:t>CSTIPS:	is currently in FY2023 mode</a:t>
            </a:r>
            <a:endParaRPr lang="en-US" sz="24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n-US" sz="1000" dirty="0"/>
          </a:p>
          <a:p>
            <a:r>
              <a:rPr lang="en-US" dirty="0"/>
              <a:t>RIFDS “roll-over issues” . . .</a:t>
            </a:r>
          </a:p>
          <a:p>
            <a:endParaRPr lang="en-US" sz="10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Roll-over failed/crashed in first attempts</a:t>
            </a:r>
          </a:p>
          <a:p>
            <a:pPr lvl="1"/>
            <a:r>
              <a:rPr lang="en-US" dirty="0"/>
              <a:t>In the last two weeks it was remedied and was finally accomplished and was determined to be complete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b="0" dirty="0">
                <a:effectLst/>
              </a:rPr>
              <a:t>RIFDS current status:    Fiscal Year 2023</a:t>
            </a:r>
          </a:p>
        </p:txBody>
      </p:sp>
    </p:spTree>
    <p:extLst>
      <p:ext uri="{BB962C8B-B14F-4D97-AF65-F5344CB8AC3E}">
        <p14:creationId xmlns:p14="http://schemas.microsoft.com/office/powerpoint/2010/main" val="221613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  <a:p>
            <a:r>
              <a:rPr lang="en-US" dirty="0"/>
              <a:t>ITIMS modules</a:t>
            </a:r>
          </a:p>
          <a:p>
            <a:endParaRPr lang="en-US" sz="1000" dirty="0"/>
          </a:p>
          <a:p>
            <a:pPr lvl="2" defTabSz="182880"/>
            <a:r>
              <a:rPr lang="en-US" sz="1800" dirty="0"/>
              <a:t>RIFDS:		the NTTFI</a:t>
            </a:r>
          </a:p>
          <a:p>
            <a:pPr lvl="2" defTabSz="182880"/>
            <a:r>
              <a:rPr lang="en-US" sz="1800" dirty="0"/>
              <a:t>CSTIPS:	Tribal Transportation Improvement Programs</a:t>
            </a:r>
          </a:p>
          <a:p>
            <a:pPr lvl="1" defTabSz="182880"/>
            <a:endParaRPr lang="en-US" sz="800" dirty="0">
              <a:solidFill>
                <a:srgbClr val="FF0000"/>
              </a:solidFill>
            </a:endParaRPr>
          </a:p>
          <a:p>
            <a:pPr lvl="2" defTabSz="182880"/>
            <a:r>
              <a:rPr lang="en-US" sz="1800" dirty="0">
                <a:solidFill>
                  <a:srgbClr val="FF0000"/>
                </a:solidFill>
              </a:rPr>
              <a:t>BISS:			In-Service bridge inspections for NBIS</a:t>
            </a:r>
          </a:p>
          <a:p>
            <a:pPr lvl="2" defTabSz="182880"/>
            <a:r>
              <a:rPr lang="en-US" sz="1800" dirty="0">
                <a:solidFill>
                  <a:srgbClr val="FF0000"/>
                </a:solidFill>
              </a:rPr>
              <a:t>DMR:			Deferred Maintenance Reporting system for Tribal Priority Allocations-Road Maintenance</a:t>
            </a:r>
          </a:p>
          <a:p>
            <a:pPr marL="109728" indent="0">
              <a:buNone/>
            </a:pPr>
            <a:endParaRPr lang="en-US" sz="1000" dirty="0"/>
          </a:p>
          <a:p>
            <a:r>
              <a:rPr lang="en-US" dirty="0"/>
              <a:t>milestones &amp; timelines . . .</a:t>
            </a:r>
          </a:p>
          <a:p>
            <a:endParaRPr lang="en-US" sz="1000" dirty="0"/>
          </a:p>
          <a:p>
            <a:pPr lvl="1"/>
            <a:r>
              <a:rPr lang="en-US" dirty="0"/>
              <a:t>FY2022 –  completion of the “pilot project”</a:t>
            </a:r>
          </a:p>
          <a:p>
            <a:pPr lvl="1"/>
            <a:r>
              <a:rPr lang="en-US" dirty="0"/>
              <a:t>FY2023 -  begin “Development/Testing Phase”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b="0" dirty="0">
                <a:effectLst/>
              </a:rPr>
              <a:t>RIFDS &amp; ArcGIS initiative:    Fiscal Year 2023</a:t>
            </a:r>
          </a:p>
        </p:txBody>
      </p:sp>
    </p:spTree>
    <p:extLst>
      <p:ext uri="{BB962C8B-B14F-4D97-AF65-F5344CB8AC3E}">
        <p14:creationId xmlns:p14="http://schemas.microsoft.com/office/powerpoint/2010/main" val="215481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400" dirty="0"/>
              <a:t>Original contract awarded:  </a:t>
            </a:r>
            <a:r>
              <a:rPr lang="en-US" sz="2200" dirty="0"/>
              <a:t>September 22, 2021</a:t>
            </a:r>
          </a:p>
          <a:p>
            <a:endParaRPr lang="en-US" sz="1000" dirty="0"/>
          </a:p>
          <a:p>
            <a:pPr lvl="1"/>
            <a:r>
              <a:rPr lang="en-US" sz="2000" dirty="0"/>
              <a:t>Esri, Inc:  professional services &amp; software licensing</a:t>
            </a:r>
          </a:p>
          <a:p>
            <a:pPr lvl="2"/>
            <a:r>
              <a:rPr lang="en-US" sz="1800" dirty="0"/>
              <a:t>Discovery phases:</a:t>
            </a:r>
          </a:p>
          <a:p>
            <a:pPr lvl="3"/>
            <a:r>
              <a:rPr lang="en-US" sz="1600" dirty="0"/>
              <a:t>Esri learning ITIMS processes</a:t>
            </a:r>
          </a:p>
          <a:p>
            <a:pPr lvl="3"/>
            <a:r>
              <a:rPr lang="en-US" sz="1600" dirty="0"/>
              <a:t>BIA learning other established geospatial environments (State DOT’s)</a:t>
            </a:r>
          </a:p>
          <a:p>
            <a:pPr lvl="3"/>
            <a:endParaRPr lang="en-US" sz="900" dirty="0"/>
          </a:p>
          <a:p>
            <a:pPr lvl="2"/>
            <a:r>
              <a:rPr lang="en-US" sz="1800" dirty="0"/>
              <a:t>Establish “server/client” ArcGIS environment</a:t>
            </a:r>
          </a:p>
          <a:p>
            <a:pPr lvl="3"/>
            <a:r>
              <a:rPr lang="en-US" sz="1600" dirty="0"/>
              <a:t>Singular database with multiple users</a:t>
            </a:r>
          </a:p>
          <a:p>
            <a:pPr lvl="1"/>
            <a:endParaRPr lang="en-US" sz="1000" dirty="0"/>
          </a:p>
          <a:p>
            <a:pPr marL="393192" lvl="1" indent="0">
              <a:buNone/>
            </a:pPr>
            <a:endParaRPr lang="en-US" sz="1000" dirty="0"/>
          </a:p>
          <a:p>
            <a:r>
              <a:rPr lang="en-US" sz="2400" dirty="0"/>
              <a:t>Dates of importance:</a:t>
            </a:r>
          </a:p>
          <a:p>
            <a:pPr lvl="1"/>
            <a:endParaRPr lang="en-US" sz="1000" dirty="0"/>
          </a:p>
          <a:p>
            <a:pPr lvl="1"/>
            <a:r>
              <a:rPr lang="en-US" sz="2000" dirty="0"/>
              <a:t>Original Begin/End: October 2021 – June 2022</a:t>
            </a:r>
          </a:p>
          <a:p>
            <a:pPr lvl="1"/>
            <a:r>
              <a:rPr lang="en-US" sz="2000" dirty="0"/>
              <a:t>Extended to: 09/30/2022,  then again to 11/30/2022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b="0" dirty="0">
                <a:effectLst/>
              </a:rPr>
              <a:t>RIFDS &amp; ArcGIS initiative:    Fiscal Year 2023</a:t>
            </a:r>
          </a:p>
        </p:txBody>
      </p:sp>
    </p:spTree>
    <p:extLst>
      <p:ext uri="{BB962C8B-B14F-4D97-AF65-F5344CB8AC3E}">
        <p14:creationId xmlns:p14="http://schemas.microsoft.com/office/powerpoint/2010/main" val="272236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304802" y="2385313"/>
            <a:ext cx="900133" cy="1600200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“Core”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NTTFI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(30)</a:t>
            </a:r>
          </a:p>
        </p:txBody>
      </p:sp>
      <p:sp>
        <p:nvSpPr>
          <p:cNvPr id="3" name="Can 2"/>
          <p:cNvSpPr/>
          <p:nvPr/>
        </p:nvSpPr>
        <p:spPr>
          <a:xfrm>
            <a:off x="1964046" y="2362200"/>
            <a:ext cx="914400" cy="1600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other FHWA </a:t>
            </a:r>
            <a:r>
              <a:rPr lang="en-US" sz="1100" dirty="0">
                <a:solidFill>
                  <a:schemeClr val="bg1"/>
                </a:solidFill>
              </a:rPr>
              <a:t>initiatives: </a:t>
            </a:r>
            <a:r>
              <a:rPr lang="en-US" sz="1100" dirty="0"/>
              <a:t>HPMS, ARNOLD, MIRE</a:t>
            </a:r>
          </a:p>
        </p:txBody>
      </p:sp>
      <p:sp>
        <p:nvSpPr>
          <p:cNvPr id="4" name="Can 3"/>
          <p:cNvSpPr/>
          <p:nvPr/>
        </p:nvSpPr>
        <p:spPr>
          <a:xfrm>
            <a:off x="3564246" y="2385313"/>
            <a:ext cx="838200" cy="1600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TPA </a:t>
            </a:r>
            <a:r>
              <a:rPr lang="en-US" sz="1600" dirty="0" err="1">
                <a:solidFill>
                  <a:schemeClr val="bg1"/>
                </a:solidFill>
              </a:rPr>
              <a:t>RoadMaint</a:t>
            </a:r>
            <a:r>
              <a:rPr lang="en-US" sz="16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" name="Can 4"/>
          <p:cNvSpPr/>
          <p:nvPr/>
        </p:nvSpPr>
        <p:spPr>
          <a:xfrm>
            <a:off x="5181600" y="2362200"/>
            <a:ext cx="838200" cy="1600200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DMR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6705600" y="2385313"/>
            <a:ext cx="838200" cy="1600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TFMMS</a:t>
            </a:r>
          </a:p>
        </p:txBody>
      </p:sp>
      <p:sp>
        <p:nvSpPr>
          <p:cNvPr id="7" name="Can 6"/>
          <p:cNvSpPr/>
          <p:nvPr/>
        </p:nvSpPr>
        <p:spPr>
          <a:xfrm>
            <a:off x="6678876" y="5029200"/>
            <a:ext cx="1100566" cy="1600200"/>
          </a:xfrm>
          <a:prstGeom prst="ca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FF00"/>
                </a:solidFill>
              </a:rPr>
              <a:t>N</a:t>
            </a:r>
            <a:r>
              <a:rPr lang="en-US" sz="1400" dirty="0"/>
              <a:t>ational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B</a:t>
            </a:r>
            <a:r>
              <a:rPr lang="en-US" sz="1400" dirty="0"/>
              <a:t>ridge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I</a:t>
            </a:r>
            <a:r>
              <a:rPr lang="en-US" sz="1400" dirty="0"/>
              <a:t>nspection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S</a:t>
            </a:r>
            <a:r>
              <a:rPr lang="en-US" sz="1400" dirty="0"/>
              <a:t>tandards</a:t>
            </a:r>
          </a:p>
        </p:txBody>
      </p:sp>
      <p:sp>
        <p:nvSpPr>
          <p:cNvPr id="10" name="Can 9"/>
          <p:cNvSpPr/>
          <p:nvPr/>
        </p:nvSpPr>
        <p:spPr>
          <a:xfrm>
            <a:off x="8077200" y="2385313"/>
            <a:ext cx="838200" cy="1600200"/>
          </a:xfrm>
          <a:prstGeom prst="ca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Bridge “data”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600200" y="2057400"/>
            <a:ext cx="0" cy="243840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848600" y="4114800"/>
            <a:ext cx="457200" cy="914400"/>
          </a:xfrm>
          <a:prstGeom prst="straightConnector1">
            <a:avLst/>
          </a:prstGeom>
          <a:ln w="635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7B140AD-9214-4280-B55B-1A1B07738BD0}"/>
              </a:ext>
            </a:extLst>
          </p:cNvPr>
          <p:cNvSpPr txBox="1"/>
          <p:nvPr/>
        </p:nvSpPr>
        <p:spPr>
          <a:xfrm>
            <a:off x="4343400" y="1524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Road Maintenance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71F40782-14F0-49E6-8A96-C11259A979E8}"/>
              </a:ext>
            </a:extLst>
          </p:cNvPr>
          <p:cNvSpPr/>
          <p:nvPr/>
        </p:nvSpPr>
        <p:spPr>
          <a:xfrm rot="5400000">
            <a:off x="5380678" y="-105715"/>
            <a:ext cx="287637" cy="40385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2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1000" dirty="0"/>
          </a:p>
          <a:p>
            <a:r>
              <a:rPr lang="en-US" b="1" dirty="0"/>
              <a:t>Tentative plans</a:t>
            </a:r>
            <a:r>
              <a:rPr lang="en-US" dirty="0"/>
              <a:t>:</a:t>
            </a:r>
          </a:p>
          <a:p>
            <a:endParaRPr lang="en-US" sz="1000" dirty="0"/>
          </a:p>
          <a:p>
            <a:pPr lvl="1"/>
            <a:r>
              <a:rPr lang="en-US" sz="2400" dirty="0"/>
              <a:t>Statement-of-Work for the next Development/Testing Phase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Update to TTPCC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Recontact the QA/QC team (</a:t>
            </a:r>
            <a:r>
              <a:rPr lang="en-US" sz="2400" i="1" dirty="0"/>
              <a:t>after the new year</a:t>
            </a:r>
            <a:r>
              <a:rPr lang="en-US" sz="2400" dirty="0"/>
              <a:t>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Expand formal team participation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effectLst/>
              </a:rPr>
              <a:t>ArcGIS  update:    NOV 2022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9682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14459</TotalTime>
  <Words>290</Words>
  <Application>Microsoft Office PowerPoint</Application>
  <PresentationFormat>On-screen Show (4:3)</PresentationFormat>
  <Paragraphs>72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Lucida Sans Unicode</vt:lpstr>
      <vt:lpstr>Verdana</vt:lpstr>
      <vt:lpstr>Wingdings 2</vt:lpstr>
      <vt:lpstr>Wingdings 3</vt:lpstr>
      <vt:lpstr>Concourse</vt:lpstr>
      <vt:lpstr>BIADOT update</vt:lpstr>
      <vt:lpstr>RIFDS current status:    Fiscal Year 2023</vt:lpstr>
      <vt:lpstr>RIFDS &amp; ArcGIS initiative:    Fiscal Year 2023</vt:lpstr>
      <vt:lpstr>RIFDS &amp; ArcGIS initiative:    Fiscal Year 2023</vt:lpstr>
      <vt:lpstr>PowerPoint Presentation</vt:lpstr>
      <vt:lpstr>ArcGIS  update:    NOV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Tribal Interior Budget Council STTP Overview</dc:title>
  <dc:creator>Gishi, LeRoy</dc:creator>
  <cp:lastModifiedBy>MaryBeth Frank-Clark</cp:lastModifiedBy>
  <cp:revision>119</cp:revision>
  <cp:lastPrinted>2019-02-22T19:14:52Z</cp:lastPrinted>
  <dcterms:created xsi:type="dcterms:W3CDTF">2018-11-08T19:08:59Z</dcterms:created>
  <dcterms:modified xsi:type="dcterms:W3CDTF">2022-12-08T02:56:42Z</dcterms:modified>
</cp:coreProperties>
</file>