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5" r:id="rId4"/>
    <p:sldId id="265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04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2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3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53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94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7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4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76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92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3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37F4-EC76-4CC7-8D54-C9A90D885DC1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D26D-44D4-427C-A738-01A6B7166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7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FD185-8B9C-4136-BD39-085193D56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60" y="1392070"/>
            <a:ext cx="8183880" cy="2143609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Intertribal Transportation Association Annual Meeting </a:t>
            </a: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BIA Transportation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78AC0-332F-46B8-98C6-CE3E29F459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011341"/>
            <a:ext cx="6858000" cy="1655762"/>
          </a:xfrm>
        </p:spPr>
        <p:txBody>
          <a:bodyPr/>
          <a:lstStyle/>
          <a:p>
            <a:r>
              <a:rPr lang="en-US" dirty="0"/>
              <a:t>December 07,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464D41-4C1A-4918-AF89-4485248D54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974" y="5241639"/>
            <a:ext cx="1140051" cy="11644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673D83D-AE95-44F5-B3B1-ED15B0BF02F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7524206" y="5241639"/>
            <a:ext cx="1306286" cy="12540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1240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FY2022/23 Funding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2657-595E-438F-A3B7-70B86FE5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Formula:  23 USC 202(b)(3)</a:t>
            </a:r>
          </a:p>
          <a:p>
            <a:pPr lvl="1"/>
            <a:r>
              <a:rPr lang="en-US" dirty="0"/>
              <a:t>Authorized Amount FY2022 from STRA-21 is               FY22:  </a:t>
            </a:r>
            <a:r>
              <a:rPr lang="en-US" b="1" dirty="0">
                <a:solidFill>
                  <a:srgbClr val="FF0000"/>
                </a:solidFill>
              </a:rPr>
              <a:t>$578,460,000    </a:t>
            </a:r>
            <a:r>
              <a:rPr lang="en-US" dirty="0"/>
              <a:t>FY23:</a:t>
            </a:r>
            <a:r>
              <a:rPr lang="en-US" b="1" dirty="0">
                <a:solidFill>
                  <a:srgbClr val="FF0000"/>
                </a:solidFill>
              </a:rPr>
              <a:t>  $589,960,000</a:t>
            </a:r>
          </a:p>
          <a:p>
            <a:pPr lvl="1"/>
            <a:r>
              <a:rPr lang="en-US" dirty="0"/>
              <a:t>Formula run is the similar as in previous years (2013-2022) with the following changes in the set-asides:</a:t>
            </a:r>
          </a:p>
          <a:p>
            <a:pPr lvl="2"/>
            <a:r>
              <a:rPr lang="en-US" u="sng" dirty="0">
                <a:solidFill>
                  <a:srgbClr val="FF0000"/>
                </a:solidFill>
              </a:rPr>
              <a:t>No</a:t>
            </a:r>
            <a:r>
              <a:rPr lang="en-US" dirty="0"/>
              <a:t> 3% takedown for bridges</a:t>
            </a:r>
          </a:p>
          <a:p>
            <a:pPr lvl="2"/>
            <a:r>
              <a:rPr lang="en-US" dirty="0"/>
              <a:t>Safety fund is now 4%</a:t>
            </a:r>
          </a:p>
          <a:p>
            <a:pPr lvl="2"/>
            <a:r>
              <a:rPr lang="en-US" dirty="0"/>
              <a:t>A takedown of $9,000,000 for Tribal High Priority Projects</a:t>
            </a:r>
          </a:p>
          <a:p>
            <a:pPr lvl="2"/>
            <a:r>
              <a:rPr lang="en-US" dirty="0"/>
              <a:t>Set-asides only impact the amount of funding going into the formula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0092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FY2023 Funding Plan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B2657-595E-438F-A3B7-70B86FE5C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Continuing Resolution through December 16, 2022 (~21% allocation)</a:t>
            </a:r>
          </a:p>
          <a:p>
            <a:pPr lvl="1"/>
            <a:r>
              <a:rPr lang="en-US" dirty="0"/>
              <a:t>Using percentages and the 2022 formula run during CR the amount available for the program during this time is: </a:t>
            </a:r>
          </a:p>
          <a:p>
            <a:pPr lvl="1"/>
            <a:r>
              <a:rPr lang="en-US" i="0" u="none" strike="noStrike" dirty="0">
                <a:solidFill>
                  <a:srgbClr val="000000"/>
                </a:solidFill>
                <a:effectLst/>
              </a:rPr>
              <a:t>For TTP Shares:  $97,425,514</a:t>
            </a:r>
            <a:r>
              <a:rPr lang="en-US" dirty="0"/>
              <a:t> </a:t>
            </a:r>
          </a:p>
          <a:p>
            <a:pPr lvl="1"/>
            <a:r>
              <a:rPr lang="en-US" i="0" u="none" strike="noStrike" dirty="0">
                <a:solidFill>
                  <a:srgbClr val="000000"/>
                </a:solidFill>
                <a:effectLst/>
              </a:rPr>
              <a:t>For 2% Planning:  $2,228,291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 other funds will be determined later (HPP and Safety)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Bridge is a separate account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0599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8DA3F-B714-47EE-B4DD-B534E63DE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64284"/>
          </a:xfrm>
        </p:spPr>
        <p:txBody>
          <a:bodyPr>
            <a:normAutofit/>
          </a:bodyPr>
          <a:lstStyle/>
          <a:p>
            <a:r>
              <a:rPr lang="en-US" sz="3600" dirty="0"/>
              <a:t>Final funding – Lop Off  in FY2022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95F9E72-7CBC-49DE-8E3F-DF6EF3BC5CF8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5E71191-037F-4BA0-B24F-35F2CD1646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A7C07C37-7662-402C-A776-847311B084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4720F9-CD7E-47D2-B655-52740E3861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2112"/>
              </p:ext>
            </p:extLst>
          </p:nvPr>
        </p:nvGraphicFramePr>
        <p:xfrm>
          <a:off x="872197" y="1417379"/>
          <a:ext cx="7258928" cy="4289829"/>
        </p:xfrm>
        <a:graphic>
          <a:graphicData uri="http://schemas.openxmlformats.org/drawingml/2006/table">
            <a:tbl>
              <a:tblPr/>
              <a:tblGrid>
                <a:gridCol w="806081">
                  <a:extLst>
                    <a:ext uri="{9D8B030D-6E8A-4147-A177-3AD203B41FA5}">
                      <a16:colId xmlns:a16="http://schemas.microsoft.com/office/drawing/2014/main" val="3094436581"/>
                    </a:ext>
                  </a:extLst>
                </a:gridCol>
                <a:gridCol w="806081">
                  <a:extLst>
                    <a:ext uri="{9D8B030D-6E8A-4147-A177-3AD203B41FA5}">
                      <a16:colId xmlns:a16="http://schemas.microsoft.com/office/drawing/2014/main" val="3342765556"/>
                    </a:ext>
                  </a:extLst>
                </a:gridCol>
                <a:gridCol w="638147">
                  <a:extLst>
                    <a:ext uri="{9D8B030D-6E8A-4147-A177-3AD203B41FA5}">
                      <a16:colId xmlns:a16="http://schemas.microsoft.com/office/drawing/2014/main" val="2071829294"/>
                    </a:ext>
                  </a:extLst>
                </a:gridCol>
                <a:gridCol w="1347667">
                  <a:extLst>
                    <a:ext uri="{9D8B030D-6E8A-4147-A177-3AD203B41FA5}">
                      <a16:colId xmlns:a16="http://schemas.microsoft.com/office/drawing/2014/main" val="3337575288"/>
                    </a:ext>
                  </a:extLst>
                </a:gridCol>
                <a:gridCol w="1712923">
                  <a:extLst>
                    <a:ext uri="{9D8B030D-6E8A-4147-A177-3AD203B41FA5}">
                      <a16:colId xmlns:a16="http://schemas.microsoft.com/office/drawing/2014/main" val="2552844877"/>
                    </a:ext>
                  </a:extLst>
                </a:gridCol>
                <a:gridCol w="319073">
                  <a:extLst>
                    <a:ext uri="{9D8B030D-6E8A-4147-A177-3AD203B41FA5}">
                      <a16:colId xmlns:a16="http://schemas.microsoft.com/office/drawing/2014/main" val="59748845"/>
                    </a:ext>
                  </a:extLst>
                </a:gridCol>
                <a:gridCol w="1628956">
                  <a:extLst>
                    <a:ext uri="{9D8B030D-6E8A-4147-A177-3AD203B41FA5}">
                      <a16:colId xmlns:a16="http://schemas.microsoft.com/office/drawing/2014/main" val="2271760902"/>
                    </a:ext>
                  </a:extLst>
                </a:gridCol>
              </a:tblGrid>
              <a:tr h="2667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 8.7%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188475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697440"/>
                  </a:ext>
                </a:extLst>
              </a:tr>
              <a:tr h="222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Authorized Amt.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578460000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$578,460,000.00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8476296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Lop Off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$50,326,020.00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481416"/>
                  </a:ext>
                </a:extLst>
              </a:tr>
              <a:tr h="222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Available Amt.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578460000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$528,133,980.00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8514847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$28,923,000.00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$26,406,699.00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5763832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$549,537,000.00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$501,727,281.00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73873"/>
                  </a:ext>
                </a:extLst>
              </a:tr>
              <a:tr h="2222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Planning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$11,569,200.00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$10,562,679.60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678368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$537,967,800.00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$491,164,601.40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78421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$23,138,400.00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$21,125,359.20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828669"/>
                  </a:ext>
                </a:extLst>
              </a:tr>
              <a:tr h="23338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$514,829,400.00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$470,039,242.20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417810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THPP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$9,000,000.00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$8,217,000.00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13212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$505,829,400.00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$461,822,242.20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341557"/>
                  </a:ext>
                </a:extLst>
              </a:tr>
              <a:tr h="22227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A,B,C Formula 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$505,829,400.00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$461,822,242.20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431767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625148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147865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4217400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00892"/>
                  </a:ext>
                </a:extLst>
              </a:tr>
              <a:tr h="222271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$461,822,242.20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$10,562,679.60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55594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5862070-14A0-46A5-A9AF-6F19A9B811DB}"/>
              </a:ext>
            </a:extLst>
          </p:cNvPr>
          <p:cNvSpPr txBox="1"/>
          <p:nvPr/>
        </p:nvSpPr>
        <p:spPr>
          <a:xfrm>
            <a:off x="1088571" y="5440621"/>
            <a:ext cx="3619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Available for Tribal Shares and 2% Planning in FY2022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F51861-8E67-4283-AF2A-C7A02017F766}"/>
              </a:ext>
            </a:extLst>
          </p:cNvPr>
          <p:cNvSpPr/>
          <p:nvPr/>
        </p:nvSpPr>
        <p:spPr>
          <a:xfrm>
            <a:off x="6870555" y="2325189"/>
            <a:ext cx="1594176" cy="330925"/>
          </a:xfrm>
          <a:custGeom>
            <a:avLst/>
            <a:gdLst>
              <a:gd name="connsiteX0" fmla="*/ 1594176 w 1594176"/>
              <a:gd name="connsiteY0" fmla="*/ 60960 h 330925"/>
              <a:gd name="connsiteX1" fmla="*/ 1550634 w 1594176"/>
              <a:gd name="connsiteY1" fmla="*/ 43542 h 330925"/>
              <a:gd name="connsiteX2" fmla="*/ 1341628 w 1594176"/>
              <a:gd name="connsiteY2" fmla="*/ 17417 h 330925"/>
              <a:gd name="connsiteX3" fmla="*/ 1019411 w 1594176"/>
              <a:gd name="connsiteY3" fmla="*/ 0 h 330925"/>
              <a:gd name="connsiteX4" fmla="*/ 366268 w 1594176"/>
              <a:gd name="connsiteY4" fmla="*/ 17417 h 330925"/>
              <a:gd name="connsiteX5" fmla="*/ 35342 w 1594176"/>
              <a:gd name="connsiteY5" fmla="*/ 43542 h 330925"/>
              <a:gd name="connsiteX6" fmla="*/ 9216 w 1594176"/>
              <a:gd name="connsiteY6" fmla="*/ 69668 h 330925"/>
              <a:gd name="connsiteX7" fmla="*/ 26634 w 1594176"/>
              <a:gd name="connsiteY7" fmla="*/ 209005 h 330925"/>
              <a:gd name="connsiteX8" fmla="*/ 44051 w 1594176"/>
              <a:gd name="connsiteY8" fmla="*/ 235131 h 330925"/>
              <a:gd name="connsiteX9" fmla="*/ 78885 w 1594176"/>
              <a:gd name="connsiteY9" fmla="*/ 252548 h 330925"/>
              <a:gd name="connsiteX10" fmla="*/ 226931 w 1594176"/>
              <a:gd name="connsiteY10" fmla="*/ 296091 h 330925"/>
              <a:gd name="connsiteX11" fmla="*/ 314016 w 1594176"/>
              <a:gd name="connsiteY11" fmla="*/ 304800 h 330925"/>
              <a:gd name="connsiteX12" fmla="*/ 383685 w 1594176"/>
              <a:gd name="connsiteY12" fmla="*/ 313508 h 330925"/>
              <a:gd name="connsiteX13" fmla="*/ 444645 w 1594176"/>
              <a:gd name="connsiteY13" fmla="*/ 322217 h 330925"/>
              <a:gd name="connsiteX14" fmla="*/ 583982 w 1594176"/>
              <a:gd name="connsiteY14" fmla="*/ 330925 h 330925"/>
              <a:gd name="connsiteX15" fmla="*/ 1019411 w 1594176"/>
              <a:gd name="connsiteY15" fmla="*/ 322217 h 330925"/>
              <a:gd name="connsiteX16" fmla="*/ 1106496 w 1594176"/>
              <a:gd name="connsiteY16" fmla="*/ 304800 h 330925"/>
              <a:gd name="connsiteX17" fmla="*/ 1228416 w 1594176"/>
              <a:gd name="connsiteY17" fmla="*/ 296091 h 330925"/>
              <a:gd name="connsiteX18" fmla="*/ 1315502 w 1594176"/>
              <a:gd name="connsiteY18" fmla="*/ 278674 h 330925"/>
              <a:gd name="connsiteX19" fmla="*/ 1341628 w 1594176"/>
              <a:gd name="connsiteY19" fmla="*/ 269965 h 330925"/>
              <a:gd name="connsiteX20" fmla="*/ 1420005 w 1594176"/>
              <a:gd name="connsiteY20" fmla="*/ 217714 h 330925"/>
              <a:gd name="connsiteX21" fmla="*/ 1454839 w 1594176"/>
              <a:gd name="connsiteY21" fmla="*/ 182880 h 330925"/>
              <a:gd name="connsiteX22" fmla="*/ 1472256 w 1594176"/>
              <a:gd name="connsiteY22" fmla="*/ 148045 h 330925"/>
              <a:gd name="connsiteX23" fmla="*/ 1507091 w 1594176"/>
              <a:gd name="connsiteY23" fmla="*/ 95794 h 33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94176" h="330925">
                <a:moveTo>
                  <a:pt x="1594176" y="60960"/>
                </a:moveTo>
                <a:cubicBezTo>
                  <a:pt x="1579662" y="55154"/>
                  <a:pt x="1565665" y="47837"/>
                  <a:pt x="1550634" y="43542"/>
                </a:cubicBezTo>
                <a:cubicBezTo>
                  <a:pt x="1467142" y="19687"/>
                  <a:pt x="1437836" y="22967"/>
                  <a:pt x="1341628" y="17417"/>
                </a:cubicBezTo>
                <a:lnTo>
                  <a:pt x="1019411" y="0"/>
                </a:lnTo>
                <a:cubicBezTo>
                  <a:pt x="255867" y="12314"/>
                  <a:pt x="698011" y="-5728"/>
                  <a:pt x="366268" y="17417"/>
                </a:cubicBezTo>
                <a:cubicBezTo>
                  <a:pt x="65671" y="38389"/>
                  <a:pt x="195903" y="23473"/>
                  <a:pt x="35342" y="43542"/>
                </a:cubicBezTo>
                <a:cubicBezTo>
                  <a:pt x="26633" y="52251"/>
                  <a:pt x="16048" y="59420"/>
                  <a:pt x="9216" y="69668"/>
                </a:cubicBezTo>
                <a:cubicBezTo>
                  <a:pt x="-16816" y="108716"/>
                  <a:pt x="19865" y="187344"/>
                  <a:pt x="26634" y="209005"/>
                </a:cubicBezTo>
                <a:cubicBezTo>
                  <a:pt x="29756" y="218995"/>
                  <a:pt x="36010" y="228430"/>
                  <a:pt x="44051" y="235131"/>
                </a:cubicBezTo>
                <a:cubicBezTo>
                  <a:pt x="54024" y="243442"/>
                  <a:pt x="67022" y="247276"/>
                  <a:pt x="78885" y="252548"/>
                </a:cubicBezTo>
                <a:cubicBezTo>
                  <a:pt x="123157" y="272224"/>
                  <a:pt x="182164" y="291614"/>
                  <a:pt x="226931" y="296091"/>
                </a:cubicBezTo>
                <a:lnTo>
                  <a:pt x="314016" y="304800"/>
                </a:lnTo>
                <a:cubicBezTo>
                  <a:pt x="337277" y="307384"/>
                  <a:pt x="360487" y="310415"/>
                  <a:pt x="383685" y="313508"/>
                </a:cubicBezTo>
                <a:cubicBezTo>
                  <a:pt x="404031" y="316221"/>
                  <a:pt x="424196" y="320439"/>
                  <a:pt x="444645" y="322217"/>
                </a:cubicBezTo>
                <a:cubicBezTo>
                  <a:pt x="491006" y="326248"/>
                  <a:pt x="537536" y="328022"/>
                  <a:pt x="583982" y="330925"/>
                </a:cubicBezTo>
                <a:cubicBezTo>
                  <a:pt x="729125" y="328022"/>
                  <a:pt x="874420" y="329466"/>
                  <a:pt x="1019411" y="322217"/>
                </a:cubicBezTo>
                <a:cubicBezTo>
                  <a:pt x="1048977" y="320739"/>
                  <a:pt x="1077121" y="308472"/>
                  <a:pt x="1106496" y="304800"/>
                </a:cubicBezTo>
                <a:cubicBezTo>
                  <a:pt x="1146925" y="299746"/>
                  <a:pt x="1187776" y="298994"/>
                  <a:pt x="1228416" y="296091"/>
                </a:cubicBezTo>
                <a:cubicBezTo>
                  <a:pt x="1269465" y="289249"/>
                  <a:pt x="1279133" y="289065"/>
                  <a:pt x="1315502" y="278674"/>
                </a:cubicBezTo>
                <a:cubicBezTo>
                  <a:pt x="1324329" y="276152"/>
                  <a:pt x="1333417" y="274070"/>
                  <a:pt x="1341628" y="269965"/>
                </a:cubicBezTo>
                <a:cubicBezTo>
                  <a:pt x="1363886" y="258836"/>
                  <a:pt x="1400554" y="234734"/>
                  <a:pt x="1420005" y="217714"/>
                </a:cubicBezTo>
                <a:cubicBezTo>
                  <a:pt x="1432363" y="206901"/>
                  <a:pt x="1443228" y="194491"/>
                  <a:pt x="1454839" y="182880"/>
                </a:cubicBezTo>
                <a:cubicBezTo>
                  <a:pt x="1460645" y="171268"/>
                  <a:pt x="1465375" y="159054"/>
                  <a:pt x="1472256" y="148045"/>
                </a:cubicBezTo>
                <a:cubicBezTo>
                  <a:pt x="1522299" y="67977"/>
                  <a:pt x="1482937" y="144100"/>
                  <a:pt x="1507091" y="9579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7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7611B-057B-46F1-B082-560A1D84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of Takedowns from 2021 to 2023</a:t>
            </a:r>
          </a:p>
        </p:txBody>
      </p:sp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76AD8EAB-A723-4019-8E92-F50B28ABF5F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34116"/>
              </p:ext>
            </p:extLst>
          </p:nvPr>
        </p:nvGraphicFramePr>
        <p:xfrm>
          <a:off x="731913" y="2743198"/>
          <a:ext cx="7559043" cy="2194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4724505" imgH="1371706" progId="Excel.Sheet.12">
                  <p:embed/>
                </p:oleObj>
              </mc:Choice>
              <mc:Fallback>
                <p:oleObj name="Worksheet" r:id="rId3" imgW="4724505" imgH="1371706" progId="Excel.Sheet.12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76AD8EAB-A723-4019-8E92-F50B28ABF5F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1913" y="2743198"/>
                        <a:ext cx="7559043" cy="21945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90AC6D62-520B-4CB4-A545-E0C978D5B524}"/>
              </a:ext>
            </a:extLst>
          </p:cNvPr>
          <p:cNvGrpSpPr/>
          <p:nvPr/>
        </p:nvGrpSpPr>
        <p:grpSpPr>
          <a:xfrm>
            <a:off x="242388" y="5584314"/>
            <a:ext cx="8701134" cy="987172"/>
            <a:chOff x="242388" y="5584314"/>
            <a:chExt cx="8701134" cy="987172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C16D0D7-F920-4B97-B31B-6AED554455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112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7913221" y="5584314"/>
              <a:ext cx="1030301" cy="987172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27FA2FE-88FC-4FA1-9857-31D939E09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242388" y="5707203"/>
              <a:ext cx="846183" cy="864283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9128E9FF-03B2-4692-848D-CBF31D3BA090}"/>
              </a:ext>
            </a:extLst>
          </p:cNvPr>
          <p:cNvSpPr txBox="1"/>
          <p:nvPr/>
        </p:nvSpPr>
        <p:spPr>
          <a:xfrm>
            <a:off x="5042263" y="5085806"/>
            <a:ext cx="1132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   12.52%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5FB2E4A-DF05-4251-8249-6119E689D2F3}"/>
              </a:ext>
            </a:extLst>
          </p:cNvPr>
          <p:cNvSpPr txBox="1"/>
          <p:nvPr/>
        </p:nvSpPr>
        <p:spPr>
          <a:xfrm>
            <a:off x="870857" y="5085806"/>
            <a:ext cx="9231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12.0%</a:t>
            </a:r>
          </a:p>
        </p:txBody>
      </p:sp>
    </p:spTree>
    <p:extLst>
      <p:ext uri="{BB962C8B-B14F-4D97-AF65-F5344CB8AC3E}">
        <p14:creationId xmlns:p14="http://schemas.microsoft.com/office/powerpoint/2010/main" val="110517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A9F2D-8FF5-4F32-B631-64CC9B1ED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RIFDS Modernization (GIS based)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E3FA-4A2B-48E9-BB6C-0F25C4691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 completed (Nov 2022)</a:t>
            </a:r>
          </a:p>
          <a:p>
            <a:r>
              <a:rPr lang="en-US" dirty="0"/>
              <a:t>Phase II  - </a:t>
            </a:r>
            <a:r>
              <a:rPr lang="en-US" i="1" dirty="0"/>
              <a:t>Development/Testing model</a:t>
            </a:r>
          </a:p>
          <a:p>
            <a:r>
              <a:rPr lang="en-US" dirty="0"/>
              <a:t>FY2024 Production model anticipated (</a:t>
            </a:r>
            <a:r>
              <a:rPr lang="en-US" dirty="0">
                <a:solidFill>
                  <a:srgbClr val="FF0000"/>
                </a:solidFill>
              </a:rPr>
              <a:t>TBD</a:t>
            </a:r>
            <a:r>
              <a:rPr lang="en-US" dirty="0"/>
              <a:t>)</a:t>
            </a:r>
          </a:p>
          <a:p>
            <a:r>
              <a:rPr lang="en-US" dirty="0"/>
              <a:t>RIFDS is back on-line after rollover at end of FY2022 for restoration of prior year data by IT</a:t>
            </a:r>
          </a:p>
          <a:p>
            <a:pPr lvl="1"/>
            <a:r>
              <a:rPr lang="en-US" dirty="0"/>
              <a:t>We appreciate your patience</a:t>
            </a:r>
          </a:p>
        </p:txBody>
      </p:sp>
    </p:spTree>
    <p:extLst>
      <p:ext uri="{BB962C8B-B14F-4D97-AF65-F5344CB8AC3E}">
        <p14:creationId xmlns:p14="http://schemas.microsoft.com/office/powerpoint/2010/main" val="2418862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323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Worksheet</vt:lpstr>
      <vt:lpstr>Intertribal Transportation Association Annual Meeting   BIA Transportation Update</vt:lpstr>
      <vt:lpstr>FY2022/23 Funding Plan</vt:lpstr>
      <vt:lpstr>FY2023 Funding Plan (cont.)</vt:lpstr>
      <vt:lpstr>Final funding – Lop Off  in FY2022</vt:lpstr>
      <vt:lpstr>Changes of Takedowns from 2021 to 2023</vt:lpstr>
      <vt:lpstr>RIFDS Modernization (GIS based)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Great Plains Tribal Transportation Workshop</dc:title>
  <dc:creator>Gishi, LeRoy</dc:creator>
  <cp:lastModifiedBy>Gishi, LeRoy</cp:lastModifiedBy>
  <cp:revision>34</cp:revision>
  <dcterms:created xsi:type="dcterms:W3CDTF">2022-05-08T18:49:26Z</dcterms:created>
  <dcterms:modified xsi:type="dcterms:W3CDTF">2022-12-07T14:09:22Z</dcterms:modified>
</cp:coreProperties>
</file>