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3" r:id="rId3"/>
    <p:sldId id="270" r:id="rId4"/>
    <p:sldId id="271" r:id="rId5"/>
    <p:sldId id="274" r:id="rId6"/>
    <p:sldId id="278" r:id="rId7"/>
    <p:sldId id="340" r:id="rId8"/>
    <p:sldId id="341" r:id="rId9"/>
    <p:sldId id="342" r:id="rId10"/>
    <p:sldId id="343" r:id="rId11"/>
    <p:sldId id="283" r:id="rId12"/>
    <p:sldId id="285" r:id="rId13"/>
    <p:sldId id="286" r:id="rId14"/>
    <p:sldId id="339" r:id="rId15"/>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ECE7BF"/>
    <a:srgbClr val="D6ED91"/>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58" autoAdjust="0"/>
  </p:normalViewPr>
  <p:slideViewPr>
    <p:cSldViewPr>
      <p:cViewPr varScale="1">
        <p:scale>
          <a:sx n="90" d="100"/>
          <a:sy n="90" d="100"/>
        </p:scale>
        <p:origin x="942" y="7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6" name="Rectangle 4"/>
          <p:cNvSpPr>
            <a:spLocks noGrp="1" noChangeArrowheads="1"/>
          </p:cNvSpPr>
          <p:nvPr>
            <p:ph type="ftr" sz="quarter" idx="2"/>
          </p:nvPr>
        </p:nvSpPr>
        <p:spPr bwMode="auto">
          <a:xfrm>
            <a:off x="0" y="8543925"/>
            <a:ext cx="4994275" cy="59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30" tIns="44865" rIns="89730" bIns="44865" numCol="1" anchor="b" anchorCtr="0" compatLnSpc="1">
            <a:prstTxWarp prst="textNoShape">
              <a:avLst/>
            </a:prstTxWarp>
          </a:bodyPr>
          <a:lstStyle>
            <a:lvl1pPr defTabSz="896938" eaLnBrk="0" hangingPunct="0">
              <a:defRPr sz="1200" smtClean="0"/>
            </a:lvl1pPr>
          </a:lstStyle>
          <a:p>
            <a:pPr>
              <a:defRPr/>
            </a:pPr>
            <a:r>
              <a:rPr lang="en-US"/>
              <a:t>Washington DC | Portland OR | Oklahoma City OK | Sacramento CA</a:t>
            </a:r>
          </a:p>
        </p:txBody>
      </p:sp>
      <p:sp>
        <p:nvSpPr>
          <p:cNvPr id="18437" name="Rectangle 5"/>
          <p:cNvSpPr>
            <a:spLocks noGrp="1" noChangeArrowheads="1"/>
          </p:cNvSpPr>
          <p:nvPr>
            <p:ph type="sldNum" sz="quarter" idx="3"/>
          </p:nvPr>
        </p:nvSpPr>
        <p:spPr bwMode="auto">
          <a:xfrm>
            <a:off x="5143500" y="8685213"/>
            <a:ext cx="1712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730" tIns="44865" rIns="89730" bIns="44865" numCol="1" anchor="b" anchorCtr="0" compatLnSpc="1">
            <a:prstTxWarp prst="textNoShape">
              <a:avLst/>
            </a:prstTxWarp>
          </a:bodyPr>
          <a:lstStyle>
            <a:lvl1pPr algn="r" defTabSz="896938" eaLnBrk="0" hangingPunct="0">
              <a:defRPr sz="1200"/>
            </a:lvl1pPr>
          </a:lstStyle>
          <a:p>
            <a:fld id="{661BBA80-B0CA-4AC5-9F77-1003AC6E3B51}" type="slidenum">
              <a:rPr lang="en-US" altLang="en-US"/>
              <a:pPr/>
              <a:t>‹#›</a:t>
            </a:fld>
            <a:endParaRPr lang="en-US" altLang="en-US"/>
          </a:p>
        </p:txBody>
      </p:sp>
      <p:pic>
        <p:nvPicPr>
          <p:cNvPr id="8196" name="Picture 7" descr="HSDW Logo_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13" y="74613"/>
            <a:ext cx="563562"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5891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lvl1pPr>
              <a:defRPr sz="1200" smtClean="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lvl1pPr algn="r">
              <a:defRPr sz="1200" smtClean="0">
                <a:latin typeface="Arial" charset="0"/>
              </a:defRPr>
            </a:lvl1pPr>
          </a:lstStyle>
          <a:p>
            <a:pPr>
              <a:defRPr/>
            </a:pPr>
            <a:fld id="{791CAA13-7BCD-4F3B-BCA1-0D0F5D841778}" type="datetime6">
              <a:rPr lang="en-US"/>
              <a:pPr>
                <a:defRPr/>
              </a:pPr>
              <a:t>July 22</a:t>
            </a:fld>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b" anchorCtr="0" compatLnSpc="1">
            <a:prstTxWarp prst="textNoShape">
              <a:avLst/>
            </a:prstTxWarp>
          </a:bodyPr>
          <a:lstStyle>
            <a:lvl1pPr>
              <a:defRPr sz="1200" smtClean="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b" anchorCtr="0" compatLnSpc="1">
            <a:prstTxWarp prst="textNoShape">
              <a:avLst/>
            </a:prstTxWarp>
          </a:bodyPr>
          <a:lstStyle>
            <a:lvl1pPr algn="r">
              <a:defRPr sz="1200">
                <a:latin typeface="Arial" panose="020B0604020202020204" pitchFamily="34" charset="0"/>
              </a:defRPr>
            </a:lvl1pPr>
          </a:lstStyle>
          <a:p>
            <a:fld id="{661BC14B-F30F-4DFF-9F14-EE3DB42F8F17}" type="slidenum">
              <a:rPr lang="en-US" altLang="en-US"/>
              <a:pPr/>
              <a:t>‹#›</a:t>
            </a:fld>
            <a:endParaRPr lang="en-US" altLang="en-US"/>
          </a:p>
        </p:txBody>
      </p:sp>
    </p:spTree>
    <p:extLst>
      <p:ext uri="{BB962C8B-B14F-4D97-AF65-F5344CB8AC3E}">
        <p14:creationId xmlns:p14="http://schemas.microsoft.com/office/powerpoint/2010/main" val="270723997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DABB71CD-89C4-4A26-A8F9-45DED8C3E4EC}" type="datetime6">
              <a:rPr lang="en-US" altLang="en-US" sz="1200">
                <a:latin typeface="Arial" panose="020B0604020202020204" pitchFamily="34" charset="0"/>
              </a:rPr>
              <a:pPr eaLnBrk="1" hangingPunct="1"/>
              <a:t>July 22</a:t>
            </a:fld>
            <a:endParaRPr lang="en-US" altLang="en-US" sz="1200">
              <a:latin typeface="Arial" panose="020B0604020202020204"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734526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
          </p:nvPr>
        </p:nvSpPr>
        <p:spPr>
          <a:noFill/>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DABB71CD-89C4-4A26-A8F9-45DED8C3E4EC}" type="datetime6">
              <a:rPr lang="en-US" altLang="en-US" sz="1200">
                <a:latin typeface="Arial" panose="020B0604020202020204" pitchFamily="34" charset="0"/>
              </a:rPr>
              <a:pPr eaLnBrk="1" hangingPunct="1"/>
              <a:t>July 22</a:t>
            </a:fld>
            <a:endParaRPr lang="en-US" altLang="en-US" sz="1200">
              <a:latin typeface="Arial" panose="020B0604020202020204"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469626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91CAA13-7BCD-4F3B-BCA1-0D0F5D841778}" type="datetime6">
              <a:rPr lang="en-US" smtClean="0"/>
              <a:pPr>
                <a:defRPr/>
              </a:pPr>
              <a:t>July 22</a:t>
            </a:fld>
            <a:endParaRPr lang="en-US"/>
          </a:p>
        </p:txBody>
      </p:sp>
      <p:sp>
        <p:nvSpPr>
          <p:cNvPr id="5" name="Slide Number Placeholder 4"/>
          <p:cNvSpPr>
            <a:spLocks noGrp="1"/>
          </p:cNvSpPr>
          <p:nvPr>
            <p:ph type="sldNum" sz="quarter" idx="5"/>
          </p:nvPr>
        </p:nvSpPr>
        <p:spPr/>
        <p:txBody>
          <a:bodyPr/>
          <a:lstStyle/>
          <a:p>
            <a:fld id="{661BC14B-F30F-4DFF-9F14-EE3DB42F8F17}" type="slidenum">
              <a:rPr lang="en-US" altLang="en-US" smtClean="0"/>
              <a:pPr/>
              <a:t>3</a:t>
            </a:fld>
            <a:endParaRPr lang="en-US" altLang="en-US"/>
          </a:p>
        </p:txBody>
      </p:sp>
    </p:spTree>
    <p:extLst>
      <p:ext uri="{BB962C8B-B14F-4D97-AF65-F5344CB8AC3E}">
        <p14:creationId xmlns:p14="http://schemas.microsoft.com/office/powerpoint/2010/main" val="3204045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91CAA13-7BCD-4F3B-BCA1-0D0F5D841778}" type="datetime6">
              <a:rPr lang="en-US" smtClean="0"/>
              <a:pPr>
                <a:defRPr/>
              </a:pPr>
              <a:t>July 22</a:t>
            </a:fld>
            <a:endParaRPr lang="en-US"/>
          </a:p>
        </p:txBody>
      </p:sp>
      <p:sp>
        <p:nvSpPr>
          <p:cNvPr id="5" name="Slide Number Placeholder 4"/>
          <p:cNvSpPr>
            <a:spLocks noGrp="1"/>
          </p:cNvSpPr>
          <p:nvPr>
            <p:ph type="sldNum" sz="quarter" idx="5"/>
          </p:nvPr>
        </p:nvSpPr>
        <p:spPr/>
        <p:txBody>
          <a:bodyPr/>
          <a:lstStyle/>
          <a:p>
            <a:fld id="{661BC14B-F30F-4DFF-9F14-EE3DB42F8F17}" type="slidenum">
              <a:rPr lang="en-US" altLang="en-US" smtClean="0"/>
              <a:pPr/>
              <a:t>4</a:t>
            </a:fld>
            <a:endParaRPr lang="en-US" altLang="en-US"/>
          </a:p>
        </p:txBody>
      </p:sp>
    </p:spTree>
    <p:extLst>
      <p:ext uri="{BB962C8B-B14F-4D97-AF65-F5344CB8AC3E}">
        <p14:creationId xmlns:p14="http://schemas.microsoft.com/office/powerpoint/2010/main" val="1046902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7431D0BB-D73B-4B90-A670-5CC1A91ACF61}" type="slidenum">
              <a:rPr lang="en-US" altLang="en-US" smtClean="0"/>
              <a:pPr/>
              <a:t>14</a:t>
            </a:fld>
            <a:endParaRPr lang="en-US" altLang="en-US"/>
          </a:p>
        </p:txBody>
      </p:sp>
    </p:spTree>
    <p:extLst>
      <p:ext uri="{BB962C8B-B14F-4D97-AF65-F5344CB8AC3E}">
        <p14:creationId xmlns:p14="http://schemas.microsoft.com/office/powerpoint/2010/main" val="3431311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2599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0275"/>
          </a:xfrm>
        </p:spPr>
        <p:txBody>
          <a:bodyPr/>
          <a:lstStyle/>
          <a:p>
            <a:r>
              <a:rPr lang="en-US"/>
              <a:t>Click to edit Master title style</a:t>
            </a:r>
          </a:p>
        </p:txBody>
      </p:sp>
      <p:sp>
        <p:nvSpPr>
          <p:cNvPr id="3" name="Content Placeholder 2"/>
          <p:cNvSpPr>
            <a:spLocks noGrp="1"/>
          </p:cNvSpPr>
          <p:nvPr>
            <p:ph idx="1"/>
          </p:nvPr>
        </p:nvSpPr>
        <p:spPr>
          <a:xfrm>
            <a:off x="457200" y="2027238"/>
            <a:ext cx="8229600" cy="4221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3413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7BF">
            <a:alpha val="59999"/>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4400"/>
            <a:ext cx="82296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6" descr="hobbs_masthead_wo_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7" descr="HSDW Logo_2Color.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0600" y="76200"/>
            <a:ext cx="73025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8"/>
          <p:cNvSpPr txBox="1">
            <a:spLocks noChangeArrowheads="1"/>
          </p:cNvSpPr>
          <p:nvPr/>
        </p:nvSpPr>
        <p:spPr bwMode="auto">
          <a:xfrm>
            <a:off x="7696200" y="6319838"/>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r" eaLnBrk="1" hangingPunct="1"/>
            <a:fld id="{7D7E479B-8834-400D-BB61-CE144726D8E2}" type="slidenum">
              <a:rPr lang="en-US" altLang="en-US" sz="1200" b="1">
                <a:solidFill>
                  <a:srgbClr val="996633"/>
                </a:solidFill>
                <a:latin typeface="Arial" panose="020B0604020202020204" pitchFamily="34" charset="0"/>
                <a:cs typeface="Arial" panose="020B0604020202020204" pitchFamily="34" charset="0"/>
              </a:rPr>
              <a:pPr algn="r" eaLnBrk="1" hangingPunct="1"/>
              <a:t>‹#›</a:t>
            </a:fld>
            <a:endParaRPr lang="en-US" altLang="en-US" sz="1200" b="1">
              <a:solidFill>
                <a:srgbClr val="996633"/>
              </a:solidFill>
              <a:latin typeface="Arial" panose="020B0604020202020204" pitchFamily="34" charset="0"/>
              <a:cs typeface="Arial" panose="020B0604020202020204" pitchFamily="34" charset="0"/>
            </a:endParaRPr>
          </a:p>
        </p:txBody>
      </p:sp>
      <p:sp>
        <p:nvSpPr>
          <p:cNvPr id="1031" name="Rectangle 9"/>
          <p:cNvSpPr>
            <a:spLocks noChangeArrowheads="1"/>
          </p:cNvSpPr>
          <p:nvPr/>
        </p:nvSpPr>
        <p:spPr bwMode="auto">
          <a:xfrm>
            <a:off x="457200" y="6319838"/>
            <a:ext cx="75438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1200" b="1" dirty="0">
                <a:solidFill>
                  <a:srgbClr val="996633"/>
                </a:solidFill>
              </a:rPr>
              <a:t>HOBBS STRAUS DEAN &amp; WALKER, LLP</a:t>
            </a:r>
            <a:endParaRPr lang="en-US" altLang="en-US" sz="1200" dirty="0">
              <a:solidFill>
                <a:srgbClr val="996633"/>
              </a:solidFill>
            </a:endParaRPr>
          </a:p>
          <a:p>
            <a:pPr eaLnBrk="1" hangingPunct="1"/>
            <a:r>
              <a:rPr lang="en-US" altLang="en-US" sz="1000" dirty="0">
                <a:solidFill>
                  <a:srgbClr val="996633"/>
                </a:solidFill>
              </a:rPr>
              <a:t>WASHINGTON, DC | PORTLAND, OR | OKLAHOMA CITY, OK | SACRAMENTO, CA | ANCHORAGE AK</a:t>
            </a:r>
            <a:endParaRPr lang="en-US" alt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3600"/>
            <a:ext cx="7772400" cy="1470025"/>
          </a:xfrm>
        </p:spPr>
        <p:txBody>
          <a:bodyPr/>
          <a:lstStyle/>
          <a:p>
            <a:pPr marL="457200" marR="0" indent="-228600">
              <a:lnSpc>
                <a:spcPct val="120000"/>
              </a:lnSpc>
              <a:spcBef>
                <a:spcPts val="0"/>
              </a:spcBef>
              <a:spcAft>
                <a:spcPts val="800"/>
              </a:spcAft>
              <a:tabLst>
                <a:tab pos="457200" algn="l"/>
              </a:tabLst>
            </a:pPr>
            <a:br>
              <a:rPr lang="en-US" sz="3600" kern="1200" dirty="0">
                <a:solidFill>
                  <a:srgbClr val="272627"/>
                </a:solidFill>
                <a:latin typeface="Times New Roman" panose="02020603050405020304" pitchFamily="18" charset="0"/>
                <a:ea typeface="+mn-ea"/>
                <a:cs typeface="Times New Roman" panose="02020603050405020304" pitchFamily="18" charset="0"/>
              </a:rPr>
            </a:br>
            <a:r>
              <a:rPr lang="en-US" sz="4000" b="1" kern="1200" cap="small" dirty="0">
                <a:solidFill>
                  <a:srgbClr val="272627"/>
                </a:solidFill>
                <a:latin typeface="Times New Roman" panose="02020603050405020304" pitchFamily="18" charset="0"/>
                <a:ea typeface="+mn-ea"/>
                <a:cs typeface="Times New Roman" panose="02020603050405020304" pitchFamily="18" charset="0"/>
              </a:rPr>
              <a:t>ITA Mid-Year Meeting</a:t>
            </a:r>
            <a:br>
              <a:rPr lang="en-US" sz="2800" dirty="0">
                <a:latin typeface="Calibri" panose="020F0502020204030204" pitchFamily="34" charset="0"/>
                <a:ea typeface="Calibri" panose="020F0502020204030204" pitchFamily="34" charset="0"/>
                <a:cs typeface="Times New Roman" panose="02020603050405020304" pitchFamily="18" charset="0"/>
              </a:rPr>
            </a:br>
            <a:endParaRPr lang="en-US" altLang="en-US" dirty="0"/>
          </a:p>
        </p:txBody>
      </p:sp>
      <p:sp>
        <p:nvSpPr>
          <p:cNvPr id="2051" name="Rectangle 3"/>
          <p:cNvSpPr>
            <a:spLocks noGrp="1" noChangeArrowheads="1"/>
          </p:cNvSpPr>
          <p:nvPr>
            <p:ph type="subTitle" idx="1"/>
          </p:nvPr>
        </p:nvSpPr>
        <p:spPr/>
        <p:txBody>
          <a:bodyPr/>
          <a:lstStyle/>
          <a:p>
            <a:pPr marL="457200" marR="0" indent="-228600">
              <a:spcBef>
                <a:spcPts val="0"/>
              </a:spcBef>
              <a:spcAft>
                <a:spcPts val="0"/>
              </a:spcAft>
              <a:tabLst>
                <a:tab pos="457200" algn="l"/>
              </a:tabLst>
            </a:pPr>
            <a:endParaRPr lang="en-US" kern="1200" dirty="0">
              <a:solidFill>
                <a:srgbClr val="272627"/>
              </a:solidFill>
              <a:latin typeface="Times New Roman" panose="02020603050405020304" pitchFamily="18" charset="0"/>
              <a:cs typeface="Times New Roman" panose="02020603050405020304" pitchFamily="18" charset="0"/>
            </a:endParaRPr>
          </a:p>
          <a:p>
            <a:pPr marL="457200" marR="0" indent="-228600">
              <a:spcBef>
                <a:spcPts val="0"/>
              </a:spcBef>
              <a:spcAft>
                <a:spcPts val="0"/>
              </a:spcAft>
              <a:tabLst>
                <a:tab pos="457200" algn="l"/>
              </a:tabLst>
            </a:pPr>
            <a:r>
              <a:rPr lang="en-US" kern="1200" dirty="0">
                <a:solidFill>
                  <a:srgbClr val="272627"/>
                </a:solidFill>
                <a:latin typeface="Times New Roman" panose="02020603050405020304" pitchFamily="18" charset="0"/>
                <a:cs typeface="Times New Roman" panose="02020603050405020304" pitchFamily="18" charset="0"/>
              </a:rPr>
              <a:t>Legislative Update </a:t>
            </a:r>
          </a:p>
          <a:p>
            <a:pPr marL="457200" marR="0" indent="-228600">
              <a:spcBef>
                <a:spcPts val="0"/>
              </a:spcBef>
              <a:spcAft>
                <a:spcPts val="0"/>
              </a:spcAft>
              <a:tabLst>
                <a:tab pos="457200" algn="l"/>
              </a:tabLst>
            </a:pPr>
            <a:r>
              <a:rPr lang="en-US" sz="2800" kern="1200" dirty="0">
                <a:solidFill>
                  <a:srgbClr val="272627"/>
                </a:solidFill>
                <a:latin typeface="Times New Roman" panose="02020603050405020304" pitchFamily="18" charset="0"/>
                <a:cs typeface="Times New Roman" panose="02020603050405020304" pitchFamily="18" charset="0"/>
              </a:rPr>
              <a:t>June 28, 2022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9AB5-1286-4093-B6D0-1095F0E226B9}"/>
              </a:ext>
            </a:extLst>
          </p:cNvPr>
          <p:cNvSpPr>
            <a:spLocks noGrp="1"/>
          </p:cNvSpPr>
          <p:nvPr>
            <p:ph type="title"/>
          </p:nvPr>
        </p:nvSpPr>
        <p:spPr/>
        <p:txBody>
          <a:bodyPr/>
          <a:lstStyle/>
          <a:p>
            <a:r>
              <a:rPr lang="en-US" sz="3200" dirty="0"/>
              <a:t>Status of FY 2023 Appropriations</a:t>
            </a:r>
          </a:p>
        </p:txBody>
      </p:sp>
      <p:sp>
        <p:nvSpPr>
          <p:cNvPr id="3" name="Content Placeholder 2">
            <a:extLst>
              <a:ext uri="{FF2B5EF4-FFF2-40B4-BE49-F238E27FC236}">
                <a16:creationId xmlns:a16="http://schemas.microsoft.com/office/drawing/2014/main" id="{A01AB457-6724-475C-B3C7-BCFCFB74216B}"/>
              </a:ext>
            </a:extLst>
          </p:cNvPr>
          <p:cNvSpPr>
            <a:spLocks noGrp="1"/>
          </p:cNvSpPr>
          <p:nvPr>
            <p:ph idx="1"/>
          </p:nvPr>
        </p:nvSpPr>
        <p:spPr/>
        <p:txBody>
          <a:bodyPr/>
          <a:lstStyle/>
          <a:p>
            <a:pPr>
              <a:spcAft>
                <a:spcPts val="600"/>
              </a:spcAft>
            </a:pPr>
            <a:r>
              <a:rPr lang="en-US" sz="2000" dirty="0"/>
              <a:t>The full House Appropriations Committee has marked up (voted on) its FY 2023 bills.</a:t>
            </a:r>
          </a:p>
          <a:p>
            <a:pPr>
              <a:spcAft>
                <a:spcPts val="600"/>
              </a:spcAft>
            </a:pPr>
            <a:r>
              <a:rPr lang="en-US" sz="2000" dirty="0"/>
              <a:t>The Senate Appropriations Committee will begin marking up their bills in July.</a:t>
            </a:r>
          </a:p>
          <a:p>
            <a:r>
              <a:rPr lang="en-US" sz="2000" dirty="0"/>
              <a:t>It is important to remember that there is not yet an agreement with the Senate and with Republicans on what topline spending levels  should be.  Last year, final enacted levels were lower than those that were included in both House and Senate bills. </a:t>
            </a:r>
          </a:p>
          <a:p>
            <a:r>
              <a:rPr lang="en-US" sz="2000" dirty="0"/>
              <a:t>Likely, there will be a CR in the fall, potentially even into next year.</a:t>
            </a:r>
            <a:r>
              <a:rPr lang="en-US" dirty="0"/>
              <a:t> </a:t>
            </a:r>
          </a:p>
        </p:txBody>
      </p:sp>
    </p:spTree>
    <p:extLst>
      <p:ext uri="{BB962C8B-B14F-4D97-AF65-F5344CB8AC3E}">
        <p14:creationId xmlns:p14="http://schemas.microsoft.com/office/powerpoint/2010/main" val="219970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9AFA7-2C48-4256-94DB-7454DB3547F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Advocacy</a:t>
            </a:r>
          </a:p>
        </p:txBody>
      </p:sp>
      <p:sp>
        <p:nvSpPr>
          <p:cNvPr id="3" name="Content Placeholder 2">
            <a:extLst>
              <a:ext uri="{FF2B5EF4-FFF2-40B4-BE49-F238E27FC236}">
                <a16:creationId xmlns:a16="http://schemas.microsoft.com/office/drawing/2014/main" id="{617CAA1D-FF27-4C5D-92D6-A6B3B89EB820}"/>
              </a:ext>
            </a:extLst>
          </p:cNvPr>
          <p:cNvSpPr>
            <a:spLocks noGrp="1"/>
          </p:cNvSpPr>
          <p:nvPr>
            <p:ph idx="1"/>
          </p:nvPr>
        </p:nvSpPr>
        <p:spPr/>
        <p:txBody>
          <a:bodyPr/>
          <a:lstStyle/>
          <a:p>
            <a:r>
              <a:rPr lang="en-US" sz="2800" b="1" dirty="0">
                <a:latin typeface="Times New Roman" panose="02020603050405020304" pitchFamily="18" charset="0"/>
                <a:cs typeface="Times New Roman" panose="02020603050405020304" pitchFamily="18" charset="0"/>
              </a:rPr>
              <a:t>Appropriations</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 Congress </a:t>
            </a:r>
            <a:r>
              <a:rPr lang="en-US" sz="2800" dirty="0">
                <a:latin typeface="Times New Roman" panose="02020603050405020304" pitchFamily="18" charset="0"/>
                <a:cs typeface="Times New Roman" panose="02020603050405020304" pitchFamily="18" charset="0"/>
              </a:rPr>
              <a:t>(see template letter)</a:t>
            </a:r>
          </a:p>
          <a:p>
            <a:r>
              <a:rPr lang="en-US" sz="2800" b="1" dirty="0">
                <a:latin typeface="Times New Roman" panose="02020603050405020304" pitchFamily="18" charset="0"/>
                <a:cs typeface="Times New Roman" panose="02020603050405020304" pitchFamily="18" charset="0"/>
              </a:rPr>
              <a:t>Policy Enhancements – Federal Agencies</a:t>
            </a:r>
          </a:p>
          <a:p>
            <a:pPr lvl="1"/>
            <a:r>
              <a:rPr lang="en-US" sz="2400" dirty="0">
                <a:latin typeface="Times New Roman" panose="02020603050405020304" pitchFamily="18" charset="0"/>
                <a:cs typeface="Times New Roman" panose="02020603050405020304" pitchFamily="18" charset="0"/>
              </a:rPr>
              <a:t>Technical Assistance, Flexibility, streamlining, cost matching.  </a:t>
            </a:r>
          </a:p>
          <a:p>
            <a:pPr lvl="1"/>
            <a:r>
              <a:rPr lang="en-US" sz="2400" dirty="0">
                <a:latin typeface="Times New Roman" panose="02020603050405020304" pitchFamily="18" charset="0"/>
                <a:cs typeface="Times New Roman" panose="02020603050405020304" pitchFamily="18" charset="0"/>
              </a:rPr>
              <a:t>Tribal Transportation Self Governance Program TTSGP implementation has a key role to play. </a:t>
            </a:r>
          </a:p>
        </p:txBody>
      </p:sp>
    </p:spTree>
    <p:extLst>
      <p:ext uri="{BB962C8B-B14F-4D97-AF65-F5344CB8AC3E}">
        <p14:creationId xmlns:p14="http://schemas.microsoft.com/office/powerpoint/2010/main" val="2925894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D4A3-396E-4D9D-9A0E-504ECCB6C14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First DOT TTSGP Agreement</a:t>
            </a:r>
          </a:p>
        </p:txBody>
      </p:sp>
      <p:sp>
        <p:nvSpPr>
          <p:cNvPr id="3" name="Content Placeholder 2">
            <a:extLst>
              <a:ext uri="{FF2B5EF4-FFF2-40B4-BE49-F238E27FC236}">
                <a16:creationId xmlns:a16="http://schemas.microsoft.com/office/drawing/2014/main" id="{478833FF-B5E8-46E5-8D46-B9B129C6152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June 8, 2022 – US DOT &amp; Cherokee Nation</a:t>
            </a:r>
          </a:p>
        </p:txBody>
      </p:sp>
    </p:spTree>
    <p:extLst>
      <p:ext uri="{BB962C8B-B14F-4D97-AF65-F5344CB8AC3E}">
        <p14:creationId xmlns:p14="http://schemas.microsoft.com/office/powerpoint/2010/main" val="1638792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D323A-F39E-40A4-9C9E-6D8BC916464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PROGRESS Act Rulemaking</a:t>
            </a:r>
          </a:p>
        </p:txBody>
      </p:sp>
      <p:sp>
        <p:nvSpPr>
          <p:cNvPr id="3" name="Content Placeholder 2">
            <a:extLst>
              <a:ext uri="{FF2B5EF4-FFF2-40B4-BE49-F238E27FC236}">
                <a16:creationId xmlns:a16="http://schemas.microsoft.com/office/drawing/2014/main" id="{9349FB24-4185-4404-BEAC-97746D867EA7}"/>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May 18, 2022 - Department of the Interior notice establishing the Self-Governance PROGRESS Act Negotiated Rulemaking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Committee. </a:t>
            </a:r>
          </a:p>
          <a:p>
            <a:r>
              <a:rPr lang="en-US" dirty="0">
                <a:latin typeface="Times New Roman" panose="02020603050405020304" pitchFamily="18" charset="0"/>
                <a:cs typeface="Times New Roman" panose="02020603050405020304" pitchFamily="18" charset="0"/>
              </a:rPr>
              <a:t>Late starting up.  July 21, 2022 deadline for proposed regulation.</a:t>
            </a:r>
          </a:p>
          <a:p>
            <a:r>
              <a:rPr lang="en-US" dirty="0">
                <a:latin typeface="Times New Roman" panose="02020603050405020304" pitchFamily="18" charset="0"/>
                <a:cs typeface="Times New Roman" panose="02020603050405020304" pitchFamily="18" charset="0"/>
              </a:rPr>
              <a:t>Tribes requesting 18-month extension.</a:t>
            </a:r>
            <a:br>
              <a:rPr lang="en-US" dirty="0"/>
            </a:br>
            <a:endParaRPr lang="en-US" dirty="0"/>
          </a:p>
        </p:txBody>
      </p:sp>
    </p:spTree>
    <p:extLst>
      <p:ext uri="{BB962C8B-B14F-4D97-AF65-F5344CB8AC3E}">
        <p14:creationId xmlns:p14="http://schemas.microsoft.com/office/powerpoint/2010/main" val="1062630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096963"/>
            <a:ext cx="8229600" cy="930275"/>
          </a:xfrm>
        </p:spPr>
        <p:txBody>
          <a:bodyPr/>
          <a:lstStyle/>
          <a:p>
            <a:pPr eaLnBrk="1" hangingPunct="1"/>
            <a:r>
              <a:rPr lang="en-US" altLang="en-US" sz="4000" dirty="0">
                <a:latin typeface="Times New Roman" panose="02020603050405020304" pitchFamily="18" charset="0"/>
                <a:cs typeface="Times New Roman" panose="02020603050405020304" pitchFamily="18" charset="0"/>
              </a:rPr>
              <a:t>Questions/Discussion</a:t>
            </a:r>
          </a:p>
        </p:txBody>
      </p:sp>
      <p:sp>
        <p:nvSpPr>
          <p:cNvPr id="5123" name="Rectangle 3"/>
          <p:cNvSpPr>
            <a:spLocks noGrp="1" noChangeArrowheads="1"/>
          </p:cNvSpPr>
          <p:nvPr>
            <p:ph type="body" idx="1"/>
          </p:nvPr>
        </p:nvSpPr>
        <p:spPr/>
        <p:txBody>
          <a:bodyPr/>
          <a:lstStyle/>
          <a:p>
            <a:pPr marL="0" indent="0" algn="ctr">
              <a:buNone/>
            </a:pPr>
            <a:endParaRPr lang="en-US" sz="2800" dirty="0"/>
          </a:p>
          <a:p>
            <a:pPr marL="0" indent="0" algn="ctr">
              <a:buNone/>
            </a:pPr>
            <a:endParaRPr lang="en-US" sz="2800" dirty="0"/>
          </a:p>
          <a:p>
            <a:pPr marL="0" indent="0" algn="ctr">
              <a:buNone/>
            </a:pPr>
            <a:r>
              <a:rPr lang="en-US" sz="2800" dirty="0">
                <a:latin typeface="Times New Roman" panose="02020603050405020304" pitchFamily="18" charset="0"/>
                <a:cs typeface="Times New Roman" panose="02020603050405020304" pitchFamily="18" charset="0"/>
              </a:rPr>
              <a:t>Moriah O’Brien</a:t>
            </a:r>
          </a:p>
          <a:p>
            <a:pPr marL="0" indent="0" algn="ctr">
              <a:buNone/>
            </a:pPr>
            <a:r>
              <a:rPr lang="en-US" sz="2800" dirty="0">
                <a:latin typeface="Times New Roman" panose="02020603050405020304" pitchFamily="18" charset="0"/>
                <a:cs typeface="Times New Roman" panose="02020603050405020304" pitchFamily="18" charset="0"/>
              </a:rPr>
              <a:t>mobrien@hobbsstraus.com</a:t>
            </a:r>
          </a:p>
          <a:p>
            <a:pPr marL="0" indent="0" algn="ctr">
              <a:buNone/>
            </a:pPr>
            <a:r>
              <a:rPr lang="en-US" sz="2800" dirty="0">
                <a:latin typeface="Times New Roman" panose="02020603050405020304" pitchFamily="18" charset="0"/>
                <a:cs typeface="Times New Roman" panose="02020603050405020304" pitchFamily="18" charset="0"/>
              </a:rPr>
              <a:t>Hobbs, Straus, Dean &amp; Walker LLP</a:t>
            </a:r>
          </a:p>
          <a:p>
            <a:pPr marL="0" indent="0" algn="ctr">
              <a:buNone/>
            </a:pPr>
            <a:r>
              <a:rPr lang="en-US" sz="2800" dirty="0">
                <a:latin typeface="Times New Roman" panose="02020603050405020304" pitchFamily="18" charset="0"/>
                <a:cs typeface="Times New Roman" panose="02020603050405020304" pitchFamily="18" charset="0"/>
              </a:rPr>
              <a:t>Washington, DC</a:t>
            </a:r>
          </a:p>
          <a:p>
            <a:pPr marL="0" indent="0" algn="ctr">
              <a:buNone/>
            </a:pPr>
            <a:r>
              <a:rPr lang="en-US" sz="2800" dirty="0">
                <a:latin typeface="Times New Roman" panose="02020603050405020304" pitchFamily="18" charset="0"/>
                <a:cs typeface="Times New Roman" panose="02020603050405020304" pitchFamily="18" charset="0"/>
              </a:rPr>
              <a:t>202-822-8282</a:t>
            </a:r>
          </a:p>
          <a:p>
            <a:pPr eaLnBrk="1" hangingPunct="1"/>
            <a:endParaRPr lang="en-US" altLang="en-US" sz="2650" dirty="0">
              <a:latin typeface="Times New Roman" panose="02020603050405020304" pitchFamily="18" charset="0"/>
              <a:cs typeface="Times New Roman" panose="02020603050405020304" pitchFamily="18" charset="0"/>
            </a:endParaRPr>
          </a:p>
          <a:p>
            <a:pPr eaLnBrk="1" hangingPunct="1"/>
            <a:endParaRPr lang="en-US" altLang="en-US" sz="2650" dirty="0"/>
          </a:p>
        </p:txBody>
      </p:sp>
    </p:spTree>
    <p:extLst>
      <p:ext uri="{BB962C8B-B14F-4D97-AF65-F5344CB8AC3E}">
        <p14:creationId xmlns:p14="http://schemas.microsoft.com/office/powerpoint/2010/main" val="67327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1"/>
            <a:ext cx="7772400" cy="2076450"/>
          </a:xfrm>
        </p:spPr>
        <p:txBody>
          <a:bodyPr/>
          <a:lstStyle/>
          <a:p>
            <a:br>
              <a:rPr lang="en-US" sz="3600" kern="1200" dirty="0">
                <a:solidFill>
                  <a:srgbClr val="272627"/>
                </a:solidFill>
                <a:latin typeface="Times New Roman" panose="02020603050405020304" pitchFamily="18" charset="0"/>
                <a:ea typeface="+mn-ea"/>
                <a:cs typeface="Times New Roman" panose="02020603050405020304" pitchFamily="18" charset="0"/>
              </a:rPr>
            </a:br>
            <a:br>
              <a:rPr lang="en-US" sz="3200" cap="small" dirty="0">
                <a:latin typeface="Times New Roman" panose="02020603050405020304" pitchFamily="18" charset="0"/>
                <a:cs typeface="Times New Roman" panose="02020603050405020304" pitchFamily="18" charset="0"/>
              </a:rPr>
            </a:br>
            <a:r>
              <a:rPr lang="en-US" sz="3200" b="1" cap="small" dirty="0">
                <a:latin typeface="Times New Roman" panose="02020603050405020304" pitchFamily="18" charset="0"/>
                <a:cs typeface="Times New Roman" panose="02020603050405020304" pitchFamily="18" charset="0"/>
              </a:rPr>
              <a:t>Securing Discretionary Appropriations for </a:t>
            </a:r>
            <a:br>
              <a:rPr lang="en-US" sz="3200" b="1" cap="small" dirty="0">
                <a:latin typeface="Times New Roman" panose="02020603050405020304" pitchFamily="18" charset="0"/>
                <a:cs typeface="Times New Roman" panose="02020603050405020304" pitchFamily="18" charset="0"/>
              </a:rPr>
            </a:br>
            <a:r>
              <a:rPr lang="en-US" sz="3200" b="1" cap="small" dirty="0">
                <a:latin typeface="Times New Roman" panose="02020603050405020304" pitchFamily="18" charset="0"/>
                <a:cs typeface="Times New Roman" panose="02020603050405020304" pitchFamily="18" charset="0"/>
              </a:rPr>
              <a:t>Tribal Transportation Priorities </a:t>
            </a:r>
            <a:br>
              <a:rPr lang="en-US" sz="3200" cap="small" dirty="0">
                <a:latin typeface="Times New Roman" panose="02020603050405020304" pitchFamily="18" charset="0"/>
                <a:cs typeface="Times New Roman" panose="02020603050405020304" pitchFamily="18" charset="0"/>
              </a:rPr>
            </a:br>
            <a:endParaRPr lang="en-US" altLang="en-US" sz="3200" cap="small" dirty="0">
              <a:latin typeface="Times New Roman" panose="02020603050405020304" pitchFamily="18" charset="0"/>
              <a:cs typeface="Times New Roman" panose="02020603050405020304" pitchFamily="18" charset="0"/>
            </a:endParaRPr>
          </a:p>
        </p:txBody>
      </p:sp>
      <p:sp>
        <p:nvSpPr>
          <p:cNvPr id="2051" name="Rectangle 3"/>
          <p:cNvSpPr>
            <a:spLocks noGrp="1" noChangeArrowheads="1"/>
          </p:cNvSpPr>
          <p:nvPr>
            <p:ph type="subTitle" idx="1"/>
          </p:nvPr>
        </p:nvSpPr>
        <p:spPr/>
        <p:txBody>
          <a:bodyPr/>
          <a:lstStyle/>
          <a:p>
            <a:pPr marL="457200" marR="0" indent="-228600">
              <a:spcBef>
                <a:spcPts val="0"/>
              </a:spcBef>
              <a:spcAft>
                <a:spcPts val="0"/>
              </a:spcAft>
              <a:tabLst>
                <a:tab pos="457200" algn="l"/>
              </a:tabLst>
            </a:pPr>
            <a:r>
              <a:rPr lang="en-US" dirty="0">
                <a:latin typeface="Times New Roman" panose="02020603050405020304" pitchFamily="18" charset="0"/>
                <a:cs typeface="Times New Roman" panose="02020603050405020304" pitchFamily="18" charset="0"/>
              </a:rPr>
              <a:t>Moriah K. O’Brien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Hobbs Straus Dean &amp; Walker</a:t>
            </a:r>
            <a:r>
              <a:rPr lang="en-US" sz="2800" kern="1200" dirty="0">
                <a:solidFill>
                  <a:srgbClr val="272627"/>
                </a:solidFill>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US" altLang="en-US" dirty="0"/>
          </a:p>
        </p:txBody>
      </p:sp>
    </p:spTree>
    <p:extLst>
      <p:ext uri="{BB962C8B-B14F-4D97-AF65-F5344CB8AC3E}">
        <p14:creationId xmlns:p14="http://schemas.microsoft.com/office/powerpoint/2010/main" val="3938554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9CD55-D754-4078-9216-542505AFD4A4}"/>
              </a:ext>
            </a:extLst>
          </p:cNvPr>
          <p:cNvSpPr>
            <a:spLocks noGrp="1"/>
          </p:cNvSpPr>
          <p:nvPr>
            <p:ph type="title"/>
          </p:nvPr>
        </p:nvSpPr>
        <p:spPr/>
        <p:txBody>
          <a:bodyPr/>
          <a:lstStyle/>
          <a:p>
            <a:r>
              <a:rPr lang="en-US" cap="small" dirty="0">
                <a:latin typeface="Times New Roman" panose="02020603050405020304" pitchFamily="18" charset="0"/>
                <a:cs typeface="Times New Roman" panose="02020603050405020304" pitchFamily="18" charset="0"/>
              </a:rPr>
              <a:t>BIL Overview</a:t>
            </a:r>
          </a:p>
        </p:txBody>
      </p:sp>
      <p:sp>
        <p:nvSpPr>
          <p:cNvPr id="3" name="Content Placeholder 2">
            <a:extLst>
              <a:ext uri="{FF2B5EF4-FFF2-40B4-BE49-F238E27FC236}">
                <a16:creationId xmlns:a16="http://schemas.microsoft.com/office/drawing/2014/main" id="{6ADF9941-BF03-4622-B3EA-901CF193E7F8}"/>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BIL is not just a five-year transportation reauthorization, but a longer-term approach to rebuilding American competitiveness through infrastructure.</a:t>
            </a:r>
          </a:p>
          <a:p>
            <a:r>
              <a:rPr lang="en-US" dirty="0">
                <a:latin typeface="Times New Roman" panose="02020603050405020304" pitchFamily="18" charset="0"/>
                <a:cs typeface="Times New Roman" panose="02020603050405020304" pitchFamily="18" charset="0"/>
              </a:rPr>
              <a:t>BIL is broader than typical infrastructure legislation.  </a:t>
            </a:r>
          </a:p>
          <a:p>
            <a:pPr lvl="1"/>
            <a:r>
              <a:rPr lang="en-US" dirty="0">
                <a:latin typeface="Times New Roman" panose="02020603050405020304" pitchFamily="18" charset="0"/>
                <a:cs typeface="Times New Roman" panose="02020603050405020304" pitchFamily="18" charset="0"/>
              </a:rPr>
              <a:t>Transportation, water, energy, broadband, and programs to address gaps (resilience).  Numerous new federal programs.</a:t>
            </a:r>
            <a:r>
              <a:rPr lang="en-US" dirty="0"/>
              <a:t> </a:t>
            </a:r>
          </a:p>
        </p:txBody>
      </p:sp>
    </p:spTree>
    <p:extLst>
      <p:ext uri="{BB962C8B-B14F-4D97-AF65-F5344CB8AC3E}">
        <p14:creationId xmlns:p14="http://schemas.microsoft.com/office/powerpoint/2010/main" val="1789235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66A7C-B363-4545-868B-94D43B13694B}"/>
              </a:ext>
            </a:extLst>
          </p:cNvPr>
          <p:cNvSpPr>
            <a:spLocks noGrp="1"/>
          </p:cNvSpPr>
          <p:nvPr>
            <p:ph type="title"/>
          </p:nvPr>
        </p:nvSpPr>
        <p:spPr/>
        <p:txBody>
          <a:bodyPr/>
          <a:lstStyle/>
          <a:p>
            <a:r>
              <a:rPr lang="en-US" cap="small" dirty="0">
                <a:latin typeface="Times New Roman" panose="02020603050405020304" pitchFamily="18" charset="0"/>
                <a:cs typeface="Times New Roman" panose="02020603050405020304" pitchFamily="18" charset="0"/>
              </a:rPr>
              <a:t>BIL Overview</a:t>
            </a:r>
          </a:p>
        </p:txBody>
      </p:sp>
      <p:sp>
        <p:nvSpPr>
          <p:cNvPr id="3" name="Content Placeholder 2">
            <a:extLst>
              <a:ext uri="{FF2B5EF4-FFF2-40B4-BE49-F238E27FC236}">
                <a16:creationId xmlns:a16="http://schemas.microsoft.com/office/drawing/2014/main" id="{B702769B-AE55-4510-A814-9952477C3ED5}"/>
              </a:ext>
            </a:extLst>
          </p:cNvPr>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BIL contains two main sources of funding for tribal programs:</a:t>
            </a:r>
          </a:p>
          <a:p>
            <a:pPr marL="514350" indent="-514350">
              <a:buFont typeface="+mj-lt"/>
              <a:buAutoNum type="arabicParenR"/>
            </a:pPr>
            <a:r>
              <a:rPr lang="en-US" sz="2400" dirty="0">
                <a:latin typeface="Times New Roman" panose="02020603050405020304" pitchFamily="18" charset="0"/>
                <a:cs typeface="Times New Roman" panose="02020603050405020304" pitchFamily="18" charset="0"/>
              </a:rPr>
              <a:t>Funding from the Highway Trust Fund (HTF) (guaranteed funding); and</a:t>
            </a:r>
          </a:p>
          <a:p>
            <a:pPr marL="514350" indent="-514350">
              <a:buFont typeface="+mj-lt"/>
              <a:buAutoNum type="arabicParenR"/>
            </a:pPr>
            <a:r>
              <a:rPr lang="en-US" sz="2400" dirty="0">
                <a:latin typeface="Times New Roman" panose="02020603050405020304" pitchFamily="18" charset="0"/>
                <a:cs typeface="Times New Roman" panose="02020603050405020304" pitchFamily="18" charset="0"/>
              </a:rPr>
              <a:t>Authorizations for appropriations from the General  Fund (GF): basically an authorization for discretionary funding which is subject to the yearly appropriations process.</a:t>
            </a:r>
          </a:p>
          <a:p>
            <a:pPr marL="0" indent="0">
              <a:buNone/>
            </a:pPr>
            <a:r>
              <a:rPr lang="en-US" sz="2400" dirty="0">
                <a:latin typeface="Times New Roman" panose="02020603050405020304" pitchFamily="18" charset="0"/>
                <a:cs typeface="Times New Roman" panose="02020603050405020304" pitchFamily="18" charset="0"/>
              </a:rPr>
              <a:t>Some programs receive a certain amount of HTF Funds each year, with more funding authorized from the GF.</a:t>
            </a:r>
          </a:p>
          <a:p>
            <a:pPr marL="0" indent="0">
              <a:buNone/>
            </a:pPr>
            <a:r>
              <a:rPr lang="en-US" sz="2400" dirty="0">
                <a:latin typeface="Times New Roman" panose="02020603050405020304" pitchFamily="18" charset="0"/>
                <a:cs typeface="Times New Roman" panose="02020603050405020304" pitchFamily="18" charset="0"/>
              </a:rPr>
              <a:t>This second kind of funding is the focus of the presentation.</a:t>
            </a:r>
          </a:p>
        </p:txBody>
      </p:sp>
    </p:spTree>
    <p:extLst>
      <p:ext uri="{BB962C8B-B14F-4D97-AF65-F5344CB8AC3E}">
        <p14:creationId xmlns:p14="http://schemas.microsoft.com/office/powerpoint/2010/main" val="91502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798E-E61B-4DD9-9558-8A522660EBB9}"/>
              </a:ext>
            </a:extLst>
          </p:cNvPr>
          <p:cNvSpPr>
            <a:spLocks noGrp="1"/>
          </p:cNvSpPr>
          <p:nvPr>
            <p:ph type="title"/>
          </p:nvPr>
        </p:nvSpPr>
        <p:spPr/>
        <p:txBody>
          <a:bodyPr/>
          <a:lstStyle/>
          <a:p>
            <a:r>
              <a:rPr lang="en-US" sz="3200" dirty="0">
                <a:solidFill>
                  <a:srgbClr val="000000"/>
                </a:solidFill>
                <a:latin typeface="Times New Roman" panose="02020603050405020304" pitchFamily="18" charset="0"/>
                <a:cs typeface="Times New Roman" panose="02020603050405020304" pitchFamily="18" charset="0"/>
              </a:rPr>
              <a:t>Annual BIL Tribal Transportation Funding</a:t>
            </a:r>
            <a:br>
              <a:rPr lang="en-US" sz="3200" dirty="0">
                <a:solidFill>
                  <a:srgbClr val="000000"/>
                </a:solidFill>
                <a:latin typeface="Times New Roman" panose="02020603050405020304" pitchFamily="18" charset="0"/>
                <a:cs typeface="Times New Roman" panose="02020603050405020304" pitchFamily="18" charset="0"/>
              </a:rPr>
            </a:br>
            <a:r>
              <a:rPr lang="en-US" sz="3200" dirty="0">
                <a:solidFill>
                  <a:srgbClr val="000000"/>
                </a:solidFill>
                <a:latin typeface="Times New Roman" panose="02020603050405020304" pitchFamily="18" charset="0"/>
                <a:cs typeface="Times New Roman" panose="02020603050405020304" pitchFamily="18" charset="0"/>
              </a:rPr>
              <a:t>FY2022–FY2026 (in millions)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1EFBD94-6FBD-407D-BE90-372C86733769}"/>
              </a:ext>
            </a:extLst>
          </p:cNvPr>
          <p:cNvSpPr>
            <a:spLocks noGrp="1"/>
          </p:cNvSpPr>
          <p:nvPr>
            <p:ph idx="1"/>
          </p:nvPr>
        </p:nvSpPr>
        <p:spPr/>
        <p:txBody>
          <a:bodyPr/>
          <a:lstStyle/>
          <a:p>
            <a:pPr marL="0" marR="0" algn="just">
              <a:lnSpc>
                <a:spcPct val="107000"/>
              </a:lnSpc>
              <a:spcBef>
                <a:spcPts val="0"/>
              </a:spcBef>
              <a:spcAft>
                <a:spcPts val="60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CRS report - June 7, 2022)</a:t>
            </a:r>
          </a:p>
          <a:p>
            <a:pPr marL="0" marR="0" algn="just">
              <a:lnSpc>
                <a:spcPct val="107000"/>
              </a:lnSpc>
              <a:spcBef>
                <a:spcPts val="0"/>
              </a:spcBef>
              <a:spcAft>
                <a:spcPts val="60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Total Authorized and Appropriated - $</a:t>
            </a:r>
            <a:r>
              <a:rPr lang="en-US" b="1" dirty="0">
                <a:latin typeface="Times New Roman" panose="02020603050405020304" pitchFamily="18" charset="0"/>
                <a:ea typeface="Times New Roman" panose="02020603050405020304" pitchFamily="18" charset="0"/>
                <a:cs typeface="Times New Roman" panose="02020603050405020304" pitchFamily="18" charset="0"/>
              </a:rPr>
              <a:t>1,082.4</a:t>
            </a:r>
          </a:p>
          <a:p>
            <a:pPr marL="0" marR="0" indent="0" algn="just">
              <a:lnSpc>
                <a:spcPct val="107000"/>
              </a:lnSpc>
              <a:spcBef>
                <a:spcPts val="0"/>
              </a:spcBef>
              <a:spcAft>
                <a:spcPts val="600"/>
              </a:spcAft>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60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Total HTF - $</a:t>
            </a:r>
            <a:r>
              <a:rPr lang="en-US" b="1" dirty="0">
                <a:latin typeface="Times New Roman" panose="02020603050405020304" pitchFamily="18" charset="0"/>
                <a:ea typeface="Times New Roman" panose="02020603050405020304" pitchFamily="18" charset="0"/>
                <a:cs typeface="Times New Roman" panose="02020603050405020304" pitchFamily="18" charset="0"/>
              </a:rPr>
              <a:t>848.4</a:t>
            </a:r>
          </a:p>
          <a:p>
            <a:pPr marL="0" marR="0" algn="just">
              <a:lnSpc>
                <a:spcPct val="107000"/>
              </a:lnSpc>
              <a:spcBef>
                <a:spcPts val="0"/>
              </a:spcBef>
              <a:spcAft>
                <a:spcPts val="600"/>
              </a:spcAft>
            </a:pPr>
            <a:r>
              <a:rPr lang="en-US" sz="2800" b="1" dirty="0">
                <a:solidFill>
                  <a:srgbClr val="FF0000"/>
                </a:solidFill>
                <a:latin typeface="Times New Roman" panose="02020603050405020304" pitchFamily="18" charset="0"/>
                <a:ea typeface="Times New Roman" panose="02020603050405020304" pitchFamily="18" charset="0"/>
              </a:rPr>
              <a:t>Total Authorized (</a:t>
            </a:r>
            <a:r>
              <a:rPr lang="en-US" sz="2400" b="1" dirty="0">
                <a:solidFill>
                  <a:srgbClr val="FF0000"/>
                </a:solidFill>
                <a:latin typeface="Times New Roman" panose="02020603050405020304" pitchFamily="18" charset="0"/>
                <a:ea typeface="Times New Roman" panose="02020603050405020304" pitchFamily="18" charset="0"/>
              </a:rPr>
              <a:t>Subject to Appropriation) – </a:t>
            </a:r>
            <a:r>
              <a:rPr lang="en-US" b="1" dirty="0">
                <a:solidFill>
                  <a:srgbClr val="FF0000"/>
                </a:solidFill>
                <a:latin typeface="Times New Roman" panose="02020603050405020304" pitchFamily="18" charset="0"/>
                <a:ea typeface="Times New Roman" panose="02020603050405020304" pitchFamily="18" charset="0"/>
              </a:rPr>
              <a:t>$234.0</a:t>
            </a:r>
            <a:endPar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46164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798E-E61B-4DD9-9558-8A522660EBB9}"/>
              </a:ext>
            </a:extLst>
          </p:cNvPr>
          <p:cNvSpPr>
            <a:spLocks noGrp="1"/>
          </p:cNvSpPr>
          <p:nvPr>
            <p:ph type="title"/>
          </p:nvPr>
        </p:nvSpPr>
        <p:spPr/>
        <p:txBody>
          <a:bodyPr/>
          <a:lstStyle/>
          <a:p>
            <a:r>
              <a:rPr lang="en-US" sz="3200" dirty="0">
                <a:solidFill>
                  <a:srgbClr val="000000"/>
                </a:solidFill>
                <a:latin typeface="Times New Roman" panose="02020603050405020304" pitchFamily="18" charset="0"/>
                <a:cs typeface="Times New Roman" panose="02020603050405020304" pitchFamily="18" charset="0"/>
              </a:rPr>
              <a:t>Annual BIL Tribal Transportation Funding</a:t>
            </a:r>
            <a:br>
              <a:rPr lang="en-US" sz="3200" dirty="0">
                <a:solidFill>
                  <a:srgbClr val="000000"/>
                </a:solidFill>
                <a:latin typeface="Times New Roman" panose="02020603050405020304" pitchFamily="18" charset="0"/>
                <a:cs typeface="Times New Roman" panose="02020603050405020304" pitchFamily="18" charset="0"/>
              </a:rPr>
            </a:br>
            <a:r>
              <a:rPr lang="en-US" sz="3200" dirty="0">
                <a:solidFill>
                  <a:srgbClr val="000000"/>
                </a:solidFill>
                <a:latin typeface="Times New Roman" panose="02020603050405020304" pitchFamily="18" charset="0"/>
                <a:cs typeface="Times New Roman" panose="02020603050405020304" pitchFamily="18" charset="0"/>
              </a:rPr>
              <a:t>FY2022–FY2026 (in millions)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1EFBD94-6FBD-407D-BE90-372C86733769}"/>
              </a:ext>
            </a:extLst>
          </p:cNvPr>
          <p:cNvSpPr>
            <a:spLocks noGrp="1"/>
          </p:cNvSpPr>
          <p:nvPr>
            <p:ph idx="1"/>
          </p:nvPr>
        </p:nvSpPr>
        <p:spPr/>
        <p:txBody>
          <a:bodyPr/>
          <a:lstStyle/>
          <a:p>
            <a:pPr marL="0" marR="0" algn="just">
              <a:lnSpc>
                <a:spcPct val="107000"/>
              </a:lnSpc>
              <a:spcBef>
                <a:spcPts val="0"/>
              </a:spcBef>
              <a:spcAft>
                <a:spcPts val="600"/>
              </a:spcAft>
            </a:pP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Total Authorized Subject to Appropriation – approx. $234.0</a:t>
            </a:r>
          </a:p>
          <a:p>
            <a:pPr marL="0" marR="0" algn="just">
              <a:lnSpc>
                <a:spcPct val="107000"/>
              </a:lnSpc>
              <a:spcBef>
                <a:spcPts val="0"/>
              </a:spcBef>
              <a:spcAft>
                <a:spcPts val="60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3600"/>
              </a:spcAf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Tribal High Priority Project Program – $30.0</a:t>
            </a:r>
          </a:p>
          <a:p>
            <a:pPr marL="0" marR="0" algn="just">
              <a:lnSpc>
                <a:spcPct val="107000"/>
              </a:lnSpc>
              <a:spcBef>
                <a:spcPts val="0"/>
              </a:spcBef>
              <a:spcAft>
                <a:spcPts val="3600"/>
              </a:spcAft>
            </a:pP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Nat’ly</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Significant Fed Lands &amp; Tribal Projects – $150.0</a:t>
            </a:r>
          </a:p>
          <a:p>
            <a:pPr marL="0" marR="0" algn="just">
              <a:lnSpc>
                <a:spcPct val="107000"/>
              </a:lnSpc>
              <a:spcBef>
                <a:spcPts val="0"/>
              </a:spcBef>
              <a:spcAft>
                <a:spcPts val="600"/>
              </a:spcAf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BIA Road Maintenance Program – approx. $54.0* </a:t>
            </a:r>
          </a:p>
          <a:p>
            <a:pPr marL="0" marR="0" indent="0" algn="just">
              <a:lnSpc>
                <a:spcPct val="107000"/>
              </a:lnSpc>
              <a:spcBef>
                <a:spcPts val="0"/>
              </a:spcBef>
              <a:spcAft>
                <a:spcPts val="600"/>
              </a:spcAft>
              <a:buNone/>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*(starts at $50.0 for FY 2022, increases $2.0 each year to $58.0 for FY 2026)</a:t>
            </a:r>
          </a:p>
          <a:p>
            <a:pPr marL="0" indent="0">
              <a:buNone/>
            </a:pPr>
            <a:endParaRPr lang="en-US" dirty="0"/>
          </a:p>
        </p:txBody>
      </p:sp>
    </p:spTree>
    <p:extLst>
      <p:ext uri="{BB962C8B-B14F-4D97-AF65-F5344CB8AC3E}">
        <p14:creationId xmlns:p14="http://schemas.microsoft.com/office/powerpoint/2010/main" val="358839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1E528-2F85-416C-B05B-005FE7F254DD}"/>
              </a:ext>
            </a:extLst>
          </p:cNvPr>
          <p:cNvSpPr>
            <a:spLocks noGrp="1"/>
          </p:cNvSpPr>
          <p:nvPr>
            <p:ph type="title"/>
          </p:nvPr>
        </p:nvSpPr>
        <p:spPr>
          <a:xfrm>
            <a:off x="457200" y="914401"/>
            <a:ext cx="8229600" cy="927100"/>
          </a:xfrm>
        </p:spPr>
        <p:txBody>
          <a:bodyPr/>
          <a:lstStyle/>
          <a:p>
            <a:r>
              <a:rPr lang="en-US" sz="3200" dirty="0">
                <a:latin typeface="Times New Roman" panose="02020603050405020304" pitchFamily="18" charset="0"/>
                <a:ea typeface="Times New Roman" panose="02020603050405020304" pitchFamily="18" charset="0"/>
                <a:cs typeface="Times New Roman" panose="02020603050405020304" pitchFamily="18" charset="0"/>
              </a:rPr>
              <a:t>Tribal High Priority Project Program</a:t>
            </a:r>
            <a:endParaRPr lang="en-US" dirty="0"/>
          </a:p>
        </p:txBody>
      </p:sp>
      <p:sp>
        <p:nvSpPr>
          <p:cNvPr id="3" name="Content Placeholder 2">
            <a:extLst>
              <a:ext uri="{FF2B5EF4-FFF2-40B4-BE49-F238E27FC236}">
                <a16:creationId xmlns:a16="http://schemas.microsoft.com/office/drawing/2014/main" id="{D11CF151-A954-4AB7-8225-93A6925669E7}"/>
              </a:ext>
            </a:extLst>
          </p:cNvPr>
          <p:cNvSpPr>
            <a:spLocks noGrp="1"/>
          </p:cNvSpPr>
          <p:nvPr>
            <p:ph idx="1"/>
          </p:nvPr>
        </p:nvSpPr>
        <p:spPr>
          <a:xfrm>
            <a:off x="457200" y="2027238"/>
            <a:ext cx="8229600" cy="927100"/>
          </a:xfrm>
        </p:spPr>
        <p:txBody>
          <a:bodyPr/>
          <a:lstStyle/>
          <a:p>
            <a:pPr marL="0" indent="0">
              <a:buNone/>
            </a:pPr>
            <a:r>
              <a:rPr lang="en-US" sz="2400" dirty="0"/>
              <a:t>Funded from the Transportation, Housing and Urban Development (T-HUD) Appropriations Bill</a:t>
            </a:r>
          </a:p>
          <a:p>
            <a:pPr marL="0" indent="0">
              <a:buNone/>
            </a:pPr>
            <a:endParaRPr lang="en-US" dirty="0"/>
          </a:p>
        </p:txBody>
      </p:sp>
      <p:graphicFrame>
        <p:nvGraphicFramePr>
          <p:cNvPr id="6" name="Table 5">
            <a:extLst>
              <a:ext uri="{FF2B5EF4-FFF2-40B4-BE49-F238E27FC236}">
                <a16:creationId xmlns:a16="http://schemas.microsoft.com/office/drawing/2014/main" id="{314E6E3A-DDE0-4507-8661-491B85DADFE6}"/>
              </a:ext>
            </a:extLst>
          </p:cNvPr>
          <p:cNvGraphicFramePr>
            <a:graphicFrameLocks noGrp="1"/>
          </p:cNvGraphicFramePr>
          <p:nvPr>
            <p:extLst>
              <p:ext uri="{D42A27DB-BD31-4B8C-83A1-F6EECF244321}">
                <p14:modId xmlns:p14="http://schemas.microsoft.com/office/powerpoint/2010/main" val="473756518"/>
              </p:ext>
            </p:extLst>
          </p:nvPr>
        </p:nvGraphicFramePr>
        <p:xfrm>
          <a:off x="457200" y="2987038"/>
          <a:ext cx="8275773" cy="3207571"/>
        </p:xfrm>
        <a:graphic>
          <a:graphicData uri="http://schemas.openxmlformats.org/drawingml/2006/table">
            <a:tbl>
              <a:tblPr firstRow="1" firstCol="1" bandRow="1"/>
              <a:tblGrid>
                <a:gridCol w="1560646">
                  <a:extLst>
                    <a:ext uri="{9D8B030D-6E8A-4147-A177-3AD203B41FA5}">
                      <a16:colId xmlns:a16="http://schemas.microsoft.com/office/drawing/2014/main" val="2895947440"/>
                    </a:ext>
                  </a:extLst>
                </a:gridCol>
                <a:gridCol w="3133726">
                  <a:extLst>
                    <a:ext uri="{9D8B030D-6E8A-4147-A177-3AD203B41FA5}">
                      <a16:colId xmlns:a16="http://schemas.microsoft.com/office/drawing/2014/main" val="2793951228"/>
                    </a:ext>
                  </a:extLst>
                </a:gridCol>
                <a:gridCol w="3581401">
                  <a:extLst>
                    <a:ext uri="{9D8B030D-6E8A-4147-A177-3AD203B41FA5}">
                      <a16:colId xmlns:a16="http://schemas.microsoft.com/office/drawing/2014/main" val="538735112"/>
                    </a:ext>
                  </a:extLst>
                </a:gridCol>
              </a:tblGrid>
              <a:tr h="784411">
                <a:tc>
                  <a:txBody>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Fiscal Year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6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BIL Authorized Amount from the General Fund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6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Appropriated Amount from the General Fund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29970782"/>
                  </a:ext>
                </a:extLst>
              </a:tr>
              <a:tr h="313765">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43683220"/>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2022</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76327671"/>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2023</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Nothing in the FY 2023 House T-HUD Bill (H.R. 8294, H. Rept. 117-402) and no Senate Bill or Final Enacted amount yet</a:t>
                      </a: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086839968"/>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2024</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08382070"/>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2025</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306558563"/>
                  </a:ext>
                </a:extLst>
              </a:tr>
              <a:tr h="313765">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FY 2026</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76102627"/>
                  </a:ext>
                </a:extLst>
              </a:tr>
            </a:tbl>
          </a:graphicData>
        </a:graphic>
      </p:graphicFrame>
    </p:spTree>
    <p:extLst>
      <p:ext uri="{BB962C8B-B14F-4D97-AF65-F5344CB8AC3E}">
        <p14:creationId xmlns:p14="http://schemas.microsoft.com/office/powerpoint/2010/main" val="379752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99C07-0FB1-49F4-AA48-F6C716B247FF}"/>
              </a:ext>
            </a:extLst>
          </p:cNvPr>
          <p:cNvSpPr>
            <a:spLocks noGrp="1"/>
          </p:cNvSpPr>
          <p:nvPr>
            <p:ph type="title"/>
          </p:nvPr>
        </p:nvSpPr>
        <p:spPr/>
        <p:txBody>
          <a:bodyPr/>
          <a:lstStyle/>
          <a:p>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Nat’ly</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Significant Fed Lands &amp; Tribal Projects</a:t>
            </a:r>
            <a:endParaRPr lang="en-US" sz="3200" dirty="0"/>
          </a:p>
        </p:txBody>
      </p:sp>
      <p:sp>
        <p:nvSpPr>
          <p:cNvPr id="5" name="Content Placeholder 2">
            <a:extLst>
              <a:ext uri="{FF2B5EF4-FFF2-40B4-BE49-F238E27FC236}">
                <a16:creationId xmlns:a16="http://schemas.microsoft.com/office/drawing/2014/main" id="{CEFFCEC7-2D4A-4B8D-9C1F-6C9FE903E55B}"/>
              </a:ext>
            </a:extLst>
          </p:cNvPr>
          <p:cNvSpPr>
            <a:spLocks noGrp="1"/>
          </p:cNvSpPr>
          <p:nvPr>
            <p:ph idx="1"/>
          </p:nvPr>
        </p:nvSpPr>
        <p:spPr>
          <a:xfrm>
            <a:off x="457200" y="2027238"/>
            <a:ext cx="8229600" cy="930275"/>
          </a:xfrm>
        </p:spPr>
        <p:txBody>
          <a:bodyPr/>
          <a:lstStyle/>
          <a:p>
            <a:pPr marL="0" indent="0">
              <a:buNone/>
            </a:pPr>
            <a:r>
              <a:rPr lang="en-US" sz="2400" dirty="0"/>
              <a:t>Funded from the Transportation, Housing and Urban Development (T-HUD) Appropriations Bill</a:t>
            </a:r>
          </a:p>
        </p:txBody>
      </p:sp>
      <p:graphicFrame>
        <p:nvGraphicFramePr>
          <p:cNvPr id="6" name="Table 5">
            <a:extLst>
              <a:ext uri="{FF2B5EF4-FFF2-40B4-BE49-F238E27FC236}">
                <a16:creationId xmlns:a16="http://schemas.microsoft.com/office/drawing/2014/main" id="{DC72E9C4-C4A6-408B-853A-F57A3D27838F}"/>
              </a:ext>
            </a:extLst>
          </p:cNvPr>
          <p:cNvGraphicFramePr>
            <a:graphicFrameLocks noGrp="1"/>
          </p:cNvGraphicFramePr>
          <p:nvPr>
            <p:extLst>
              <p:ext uri="{D42A27DB-BD31-4B8C-83A1-F6EECF244321}">
                <p14:modId xmlns:p14="http://schemas.microsoft.com/office/powerpoint/2010/main" val="3986044061"/>
              </p:ext>
            </p:extLst>
          </p:nvPr>
        </p:nvGraphicFramePr>
        <p:xfrm>
          <a:off x="457200" y="2987038"/>
          <a:ext cx="8275773" cy="3337560"/>
        </p:xfrm>
        <a:graphic>
          <a:graphicData uri="http://schemas.openxmlformats.org/drawingml/2006/table">
            <a:tbl>
              <a:tblPr firstRow="1" firstCol="1" bandRow="1"/>
              <a:tblGrid>
                <a:gridCol w="1560646">
                  <a:extLst>
                    <a:ext uri="{9D8B030D-6E8A-4147-A177-3AD203B41FA5}">
                      <a16:colId xmlns:a16="http://schemas.microsoft.com/office/drawing/2014/main" val="2895947440"/>
                    </a:ext>
                  </a:extLst>
                </a:gridCol>
                <a:gridCol w="3133726">
                  <a:extLst>
                    <a:ext uri="{9D8B030D-6E8A-4147-A177-3AD203B41FA5}">
                      <a16:colId xmlns:a16="http://schemas.microsoft.com/office/drawing/2014/main" val="2793951228"/>
                    </a:ext>
                  </a:extLst>
                </a:gridCol>
                <a:gridCol w="3581401">
                  <a:extLst>
                    <a:ext uri="{9D8B030D-6E8A-4147-A177-3AD203B41FA5}">
                      <a16:colId xmlns:a16="http://schemas.microsoft.com/office/drawing/2014/main" val="538735112"/>
                    </a:ext>
                  </a:extLst>
                </a:gridCol>
              </a:tblGrid>
              <a:tr h="784411">
                <a:tc>
                  <a:txBody>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Fiscal Year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6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BIL Authorized Amount from the General Fund for Tribal Projects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6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Appropriated Amount from the General Fund                 for Tribal Projects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29970782"/>
                  </a:ext>
                </a:extLst>
              </a:tr>
              <a:tr h="313765">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43683220"/>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2022</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$150,000,000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$37,500,000</a:t>
                      </a: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76327671"/>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2023</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$150,000,000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l">
                        <a:spcBef>
                          <a:spcPts val="600"/>
                        </a:spcBef>
                        <a:spcAft>
                          <a:spcPts val="6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$37,500,000 in the FY 2023 House T-HUD Bill (H.R. 8294, H. Rept. 117-402) but no Senate Bill or Final Enacted amount yet</a:t>
                      </a: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086839968"/>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2024</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$150,000,000</a:t>
                      </a: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08382070"/>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2025</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$150,000,000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306558563"/>
                  </a:ext>
                </a:extLst>
              </a:tr>
              <a:tr h="313765">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FY 2026</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$150,000,000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76102627"/>
                  </a:ext>
                </a:extLst>
              </a:tr>
            </a:tbl>
          </a:graphicData>
        </a:graphic>
      </p:graphicFrame>
    </p:spTree>
    <p:extLst>
      <p:ext uri="{BB962C8B-B14F-4D97-AF65-F5344CB8AC3E}">
        <p14:creationId xmlns:p14="http://schemas.microsoft.com/office/powerpoint/2010/main" val="427768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C0C2F-4D9F-43F1-BC7B-FB1F8B220A5A}"/>
              </a:ext>
            </a:extLst>
          </p:cNvPr>
          <p:cNvSpPr>
            <a:spLocks noGrp="1"/>
          </p:cNvSpPr>
          <p:nvPr>
            <p:ph type="title"/>
          </p:nvPr>
        </p:nvSpPr>
        <p:spPr/>
        <p:txBody>
          <a:bodyPr/>
          <a:lstStyle/>
          <a:p>
            <a:r>
              <a:rPr lang="en-US" sz="3200" dirty="0">
                <a:latin typeface="Times New Roman" panose="02020603050405020304" pitchFamily="18" charset="0"/>
                <a:ea typeface="Times New Roman" panose="02020603050405020304" pitchFamily="18" charset="0"/>
                <a:cs typeface="Times New Roman" panose="02020603050405020304" pitchFamily="18" charset="0"/>
              </a:rPr>
              <a:t>BIA Road Maintenance Program</a:t>
            </a:r>
            <a:endParaRPr lang="en-US" dirty="0"/>
          </a:p>
        </p:txBody>
      </p:sp>
      <p:sp>
        <p:nvSpPr>
          <p:cNvPr id="3" name="Content Placeholder 2">
            <a:extLst>
              <a:ext uri="{FF2B5EF4-FFF2-40B4-BE49-F238E27FC236}">
                <a16:creationId xmlns:a16="http://schemas.microsoft.com/office/drawing/2014/main" id="{C5C4B015-746F-40DC-91CC-45DFF2CEE586}"/>
              </a:ext>
            </a:extLst>
          </p:cNvPr>
          <p:cNvSpPr>
            <a:spLocks noGrp="1"/>
          </p:cNvSpPr>
          <p:nvPr>
            <p:ph idx="1"/>
          </p:nvPr>
        </p:nvSpPr>
        <p:spPr>
          <a:xfrm>
            <a:off x="457200" y="2027238"/>
            <a:ext cx="8229600" cy="1173162"/>
          </a:xfrm>
        </p:spPr>
        <p:txBody>
          <a:bodyPr/>
          <a:lstStyle/>
          <a:p>
            <a:pPr marL="0" indent="0">
              <a:buNone/>
            </a:pPr>
            <a:r>
              <a:rPr lang="en-US" sz="2400" dirty="0"/>
              <a:t>Funded from the Interior, Environment and Related Agencies (Interior) Appropriations Bill</a:t>
            </a:r>
          </a:p>
        </p:txBody>
      </p:sp>
      <p:graphicFrame>
        <p:nvGraphicFramePr>
          <p:cNvPr id="4" name="Table 3">
            <a:extLst>
              <a:ext uri="{FF2B5EF4-FFF2-40B4-BE49-F238E27FC236}">
                <a16:creationId xmlns:a16="http://schemas.microsoft.com/office/drawing/2014/main" id="{FADF7BE8-6D47-4311-8BDB-10D886C0E108}"/>
              </a:ext>
            </a:extLst>
          </p:cNvPr>
          <p:cNvGraphicFramePr>
            <a:graphicFrameLocks noGrp="1"/>
          </p:cNvGraphicFramePr>
          <p:nvPr>
            <p:extLst>
              <p:ext uri="{D42A27DB-BD31-4B8C-83A1-F6EECF244321}">
                <p14:modId xmlns:p14="http://schemas.microsoft.com/office/powerpoint/2010/main" val="1692093672"/>
              </p:ext>
            </p:extLst>
          </p:nvPr>
        </p:nvGraphicFramePr>
        <p:xfrm>
          <a:off x="457200" y="2987038"/>
          <a:ext cx="8275773" cy="3207571"/>
        </p:xfrm>
        <a:graphic>
          <a:graphicData uri="http://schemas.openxmlformats.org/drawingml/2006/table">
            <a:tbl>
              <a:tblPr firstRow="1" firstCol="1" bandRow="1"/>
              <a:tblGrid>
                <a:gridCol w="1560646">
                  <a:extLst>
                    <a:ext uri="{9D8B030D-6E8A-4147-A177-3AD203B41FA5}">
                      <a16:colId xmlns:a16="http://schemas.microsoft.com/office/drawing/2014/main" val="2895947440"/>
                    </a:ext>
                  </a:extLst>
                </a:gridCol>
                <a:gridCol w="3133726">
                  <a:extLst>
                    <a:ext uri="{9D8B030D-6E8A-4147-A177-3AD203B41FA5}">
                      <a16:colId xmlns:a16="http://schemas.microsoft.com/office/drawing/2014/main" val="2793951228"/>
                    </a:ext>
                  </a:extLst>
                </a:gridCol>
                <a:gridCol w="3581401">
                  <a:extLst>
                    <a:ext uri="{9D8B030D-6E8A-4147-A177-3AD203B41FA5}">
                      <a16:colId xmlns:a16="http://schemas.microsoft.com/office/drawing/2014/main" val="538735112"/>
                    </a:ext>
                  </a:extLst>
                </a:gridCol>
              </a:tblGrid>
              <a:tr h="784411">
                <a:tc>
                  <a:txBody>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Fiscal Year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6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BIL Authorized Amount from the General Fund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spcBef>
                          <a:spcPts val="0"/>
                        </a:spcBef>
                        <a:spcAft>
                          <a:spcPts val="6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Appropriated Amount from the General Fund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29970782"/>
                  </a:ext>
                </a:extLst>
              </a:tr>
              <a:tr h="313765">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43683220"/>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2022</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$50,000,000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$37,400,000</a:t>
                      </a: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76327671"/>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2023</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$52,000,000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$40,690,000 in the FY 2023 House Interior Bill (H.R. 8262, H. Rept. 117-400) but no Senate Bill or Final Enacted amount yet</a:t>
                      </a: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086839968"/>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2024</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$54,000,000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08382070"/>
                  </a:ext>
                </a:extLst>
              </a:tr>
              <a:tr h="313765">
                <a:tc>
                  <a:txBody>
                    <a:bodyPr/>
                    <a:lstStyle/>
                    <a:p>
                      <a:pPr marL="0" marR="0" algn="ctr">
                        <a:spcBef>
                          <a:spcPts val="600"/>
                        </a:spcBef>
                        <a:spcAft>
                          <a:spcPts val="60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FY 2025</a:t>
                      </a:r>
                      <a:endParaRPr lang="en-US" sz="2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$56,000,000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spcBef>
                          <a:spcPts val="600"/>
                        </a:spcBef>
                        <a:spcAft>
                          <a:spcPts val="600"/>
                        </a:spcAf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306558563"/>
                  </a:ext>
                </a:extLst>
              </a:tr>
              <a:tr h="313765">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FY 2026</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$58,000,000</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4303" marR="134303"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76102627"/>
                  </a:ext>
                </a:extLst>
              </a:tr>
            </a:tbl>
          </a:graphicData>
        </a:graphic>
      </p:graphicFrame>
    </p:spTree>
    <p:extLst>
      <p:ext uri="{BB962C8B-B14F-4D97-AF65-F5344CB8AC3E}">
        <p14:creationId xmlns:p14="http://schemas.microsoft.com/office/powerpoint/2010/main" val="1074806808"/>
      </p:ext>
    </p:extLst>
  </p:cSld>
  <p:clrMapOvr>
    <a:masterClrMapping/>
  </p:clrMapOvr>
</p:sld>
</file>

<file path=ppt/theme/theme1.xml><?xml version="1.0" encoding="utf-8"?>
<a:theme xmlns:a="http://schemas.openxmlformats.org/drawingml/2006/main" name="PowerPoint Masthead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6DE7D3B8-236E-4C23-8B01-68B11CBF0634}" vid="{7A137E12-5757-47D9-84E6-60B1654E88C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Masthead Template_09-10-2015</Template>
  <TotalTime>569</TotalTime>
  <Words>776</Words>
  <Application>Microsoft Office PowerPoint</Application>
  <PresentationFormat>On-screen Show (4:3)</PresentationFormat>
  <Paragraphs>111</Paragraphs>
  <Slides>14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PowerPoint Masthead Template</vt:lpstr>
      <vt:lpstr> ITA Mid-Year Meeting </vt:lpstr>
      <vt:lpstr>  Securing Discretionary Appropriations for  Tribal Transportation Priorities  </vt:lpstr>
      <vt:lpstr>BIL Overview</vt:lpstr>
      <vt:lpstr>BIL Overview</vt:lpstr>
      <vt:lpstr>Annual BIL Tribal Transportation Funding FY2022–FY2026 (in millions)</vt:lpstr>
      <vt:lpstr>Annual BIL Tribal Transportation Funding FY2022–FY2026 (in millions)</vt:lpstr>
      <vt:lpstr>Tribal High Priority Project Program</vt:lpstr>
      <vt:lpstr>Nat’ly Significant Fed Lands &amp; Tribal Projects</vt:lpstr>
      <vt:lpstr>BIA Road Maintenance Program</vt:lpstr>
      <vt:lpstr>Status of FY 2023 Appropriations</vt:lpstr>
      <vt:lpstr>Advocacy</vt:lpstr>
      <vt:lpstr>First DOT TTSGP Agreement</vt:lpstr>
      <vt:lpstr>PROGRESS Act Rulemaking</vt:lpstr>
      <vt:lpstr>Questions/Discussion</vt:lpstr>
    </vt:vector>
  </TitlesOfParts>
  <Company>Hobbs Straus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Moriah K. O'Brien</dc:creator>
  <cp:lastModifiedBy>MaryBeth Frank-Clark</cp:lastModifiedBy>
  <cp:revision>72</cp:revision>
  <dcterms:created xsi:type="dcterms:W3CDTF">2021-09-30T15:53:35Z</dcterms:created>
  <dcterms:modified xsi:type="dcterms:W3CDTF">2022-07-27T20:12:53Z</dcterms:modified>
</cp:coreProperties>
</file>