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458" r:id="rId2"/>
    <p:sldId id="573" r:id="rId3"/>
    <p:sldId id="567" r:id="rId4"/>
    <p:sldId id="516" r:id="rId5"/>
    <p:sldId id="551" r:id="rId6"/>
    <p:sldId id="552" r:id="rId7"/>
    <p:sldId id="553" r:id="rId8"/>
    <p:sldId id="554" r:id="rId9"/>
    <p:sldId id="558" r:id="rId10"/>
    <p:sldId id="566" r:id="rId11"/>
    <p:sldId id="555" r:id="rId12"/>
    <p:sldId id="557" r:id="rId13"/>
    <p:sldId id="559" r:id="rId14"/>
    <p:sldId id="560" r:id="rId15"/>
    <p:sldId id="565" r:id="rId16"/>
    <p:sldId id="564" r:id="rId17"/>
    <p:sldId id="562" r:id="rId18"/>
    <p:sldId id="568" r:id="rId19"/>
    <p:sldId id="569" r:id="rId20"/>
    <p:sldId id="571" r:id="rId21"/>
    <p:sldId id="572" r:id="rId22"/>
    <p:sldId id="556" r:id="rId23"/>
    <p:sldId id="515" r:id="rId2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FA589D-4FCE-43E7-BAC2-6A2BD2858A6E}">
          <p14:sldIdLst>
            <p14:sldId id="458"/>
            <p14:sldId id="573"/>
            <p14:sldId id="567"/>
            <p14:sldId id="516"/>
            <p14:sldId id="551"/>
            <p14:sldId id="552"/>
            <p14:sldId id="553"/>
            <p14:sldId id="554"/>
            <p14:sldId id="558"/>
            <p14:sldId id="566"/>
            <p14:sldId id="555"/>
            <p14:sldId id="557"/>
            <p14:sldId id="559"/>
            <p14:sldId id="560"/>
            <p14:sldId id="565"/>
            <p14:sldId id="564"/>
            <p14:sldId id="562"/>
            <p14:sldId id="568"/>
            <p14:sldId id="569"/>
            <p14:sldId id="571"/>
            <p14:sldId id="572"/>
            <p14:sldId id="556"/>
            <p14:sldId id="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ero, Elizabeth (FHWA)" initials="RE(" lastIdx="27" clrIdx="0">
    <p:extLst>
      <p:ext uri="{19B8F6BF-5375-455C-9EA6-DF929625EA0E}">
        <p15:presenceInfo xmlns:p15="http://schemas.microsoft.com/office/powerpoint/2012/main" userId="S-1-5-21-982035342-1880134254-310265210-128682" providerId="AD"/>
      </p:ext>
    </p:extLst>
  </p:cmAuthor>
  <p:cmAuthor id="2" name="Newhouse, Gregory (FHWA)" initials="NG(" lastIdx="22" clrIdx="1">
    <p:extLst>
      <p:ext uri="{19B8F6BF-5375-455C-9EA6-DF929625EA0E}">
        <p15:presenceInfo xmlns:p15="http://schemas.microsoft.com/office/powerpoint/2012/main" userId="S-1-5-21-982035342-1880134254-310265210-538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32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9" autoAdjust="0"/>
    <p:restoredTop sz="95178" autoAdjust="0"/>
  </p:normalViewPr>
  <p:slideViewPr>
    <p:cSldViewPr>
      <p:cViewPr varScale="1">
        <p:scale>
          <a:sx n="91" d="100"/>
          <a:sy n="91" d="100"/>
        </p:scale>
        <p:origin x="828" y="78"/>
      </p:cViewPr>
      <p:guideLst>
        <p:guide orient="horz" pos="2160"/>
        <p:guide pos="2880"/>
      </p:guideLst>
    </p:cSldViewPr>
  </p:slideViewPr>
  <p:outlineViewPr>
    <p:cViewPr>
      <p:scale>
        <a:sx n="33" d="100"/>
        <a:sy n="33" d="100"/>
      </p:scale>
      <p:origin x="0" y="-3336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5" d="100"/>
          <a:sy n="75" d="100"/>
        </p:scale>
        <p:origin x="3428" y="3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3074" cy="465137"/>
          </a:xfrm>
          <a:prstGeom prst="rect">
            <a:avLst/>
          </a:prstGeom>
        </p:spPr>
        <p:txBody>
          <a:bodyPr vert="horz" lIns="91403" tIns="45702" rIns="91403" bIns="45702" rtlCol="0"/>
          <a:lstStyle>
            <a:lvl1pPr algn="l">
              <a:defRPr sz="1200"/>
            </a:lvl1pPr>
          </a:lstStyle>
          <a:p>
            <a:endParaRPr lang="en-US" dirty="0"/>
          </a:p>
        </p:txBody>
      </p:sp>
      <p:sp>
        <p:nvSpPr>
          <p:cNvPr id="3" name="Date Placeholder 2"/>
          <p:cNvSpPr>
            <a:spLocks noGrp="1"/>
          </p:cNvSpPr>
          <p:nvPr>
            <p:ph type="dt" sz="quarter" idx="1"/>
          </p:nvPr>
        </p:nvSpPr>
        <p:spPr>
          <a:xfrm>
            <a:off x="3940177" y="1"/>
            <a:ext cx="3013074" cy="465137"/>
          </a:xfrm>
          <a:prstGeom prst="rect">
            <a:avLst/>
          </a:prstGeom>
        </p:spPr>
        <p:txBody>
          <a:bodyPr vert="horz" lIns="91403" tIns="45702" rIns="91403" bIns="45702" rtlCol="0"/>
          <a:lstStyle>
            <a:lvl1pPr algn="r">
              <a:defRPr sz="1200"/>
            </a:lvl1pPr>
          </a:lstStyle>
          <a:p>
            <a:fld id="{3CA7ADDD-F8E8-417D-B698-24609D969D6E}" type="datetimeFigureOut">
              <a:rPr lang="en-US" smtClean="0"/>
              <a:t>6/9/2021</a:t>
            </a:fld>
            <a:endParaRPr lang="en-US" dirty="0"/>
          </a:p>
        </p:txBody>
      </p:sp>
      <p:sp>
        <p:nvSpPr>
          <p:cNvPr id="4" name="Footer Placeholder 3"/>
          <p:cNvSpPr>
            <a:spLocks noGrp="1"/>
          </p:cNvSpPr>
          <p:nvPr>
            <p:ph type="ftr" sz="quarter" idx="2"/>
          </p:nvPr>
        </p:nvSpPr>
        <p:spPr>
          <a:xfrm>
            <a:off x="2" y="8842377"/>
            <a:ext cx="3013074" cy="465137"/>
          </a:xfrm>
          <a:prstGeom prst="rect">
            <a:avLst/>
          </a:prstGeom>
        </p:spPr>
        <p:txBody>
          <a:bodyPr vert="horz" lIns="91403" tIns="45702" rIns="91403" bIns="45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40177" y="8842377"/>
            <a:ext cx="3013074" cy="465137"/>
          </a:xfrm>
          <a:prstGeom prst="rect">
            <a:avLst/>
          </a:prstGeom>
        </p:spPr>
        <p:txBody>
          <a:bodyPr vert="horz" lIns="91403" tIns="45702" rIns="91403" bIns="45702" rtlCol="0" anchor="b"/>
          <a:lstStyle>
            <a:lvl1pPr algn="r">
              <a:defRPr sz="1200"/>
            </a:lvl1pPr>
          </a:lstStyle>
          <a:p>
            <a:fld id="{0DF41BB3-C42B-4FF1-9EA6-E1D29A4F3E50}" type="slidenum">
              <a:rPr lang="en-US" smtClean="0"/>
              <a:t>‹#›</a:t>
            </a:fld>
            <a:endParaRPr lang="en-US" dirty="0"/>
          </a:p>
        </p:txBody>
      </p:sp>
    </p:spTree>
    <p:extLst>
      <p:ext uri="{BB962C8B-B14F-4D97-AF65-F5344CB8AC3E}">
        <p14:creationId xmlns:p14="http://schemas.microsoft.com/office/powerpoint/2010/main" val="369920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13074" cy="465137"/>
          </a:xfrm>
          <a:prstGeom prst="rect">
            <a:avLst/>
          </a:prstGeom>
        </p:spPr>
        <p:txBody>
          <a:bodyPr vert="horz" lIns="91403" tIns="45702" rIns="91403" bIns="45702" rtlCol="0"/>
          <a:lstStyle>
            <a:lvl1pPr algn="l">
              <a:defRPr sz="1200"/>
            </a:lvl1pPr>
          </a:lstStyle>
          <a:p>
            <a:endParaRPr lang="en-US" dirty="0"/>
          </a:p>
        </p:txBody>
      </p:sp>
      <p:sp>
        <p:nvSpPr>
          <p:cNvPr id="3" name="Date Placeholder 2"/>
          <p:cNvSpPr>
            <a:spLocks noGrp="1"/>
          </p:cNvSpPr>
          <p:nvPr>
            <p:ph type="dt" idx="1"/>
          </p:nvPr>
        </p:nvSpPr>
        <p:spPr>
          <a:xfrm>
            <a:off x="3940177" y="1"/>
            <a:ext cx="3013074" cy="465137"/>
          </a:xfrm>
          <a:prstGeom prst="rect">
            <a:avLst/>
          </a:prstGeom>
        </p:spPr>
        <p:txBody>
          <a:bodyPr vert="horz" lIns="91403" tIns="45702" rIns="91403" bIns="45702" rtlCol="0"/>
          <a:lstStyle>
            <a:lvl1pPr algn="r">
              <a:defRPr sz="1200"/>
            </a:lvl1pPr>
          </a:lstStyle>
          <a:p>
            <a:fld id="{F3195A5A-5F70-46BA-BB76-DAF485F72F8B}" type="datetimeFigureOut">
              <a:rPr lang="en-US" smtClean="0"/>
              <a:t>6/9/2021</a:t>
            </a:fld>
            <a:endParaRPr lang="en-US" dirty="0"/>
          </a:p>
        </p:txBody>
      </p:sp>
      <p:sp>
        <p:nvSpPr>
          <p:cNvPr id="4" name="Slide Image Placeholder 3"/>
          <p:cNvSpPr>
            <a:spLocks noGrp="1" noRot="1" noChangeAspect="1"/>
          </p:cNvSpPr>
          <p:nvPr>
            <p:ph type="sldImg" idx="2"/>
          </p:nvPr>
        </p:nvSpPr>
        <p:spPr>
          <a:xfrm>
            <a:off x="1152525" y="698500"/>
            <a:ext cx="4649788" cy="3489325"/>
          </a:xfrm>
          <a:prstGeom prst="rect">
            <a:avLst/>
          </a:prstGeom>
          <a:noFill/>
          <a:ln w="12700">
            <a:solidFill>
              <a:prstClr val="black"/>
            </a:solidFill>
          </a:ln>
        </p:spPr>
        <p:txBody>
          <a:bodyPr vert="horz" lIns="91403" tIns="45702" rIns="91403" bIns="45702" rtlCol="0" anchor="ctr"/>
          <a:lstStyle/>
          <a:p>
            <a:endParaRPr lang="en-US" dirty="0"/>
          </a:p>
        </p:txBody>
      </p:sp>
      <p:sp>
        <p:nvSpPr>
          <p:cNvPr id="5" name="Notes Placeholder 4"/>
          <p:cNvSpPr>
            <a:spLocks noGrp="1"/>
          </p:cNvSpPr>
          <p:nvPr>
            <p:ph type="body" sz="quarter" idx="3"/>
          </p:nvPr>
        </p:nvSpPr>
        <p:spPr>
          <a:xfrm>
            <a:off x="695325" y="4421189"/>
            <a:ext cx="5564188" cy="4189412"/>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377"/>
            <a:ext cx="3013074" cy="465137"/>
          </a:xfrm>
          <a:prstGeom prst="rect">
            <a:avLst/>
          </a:prstGeom>
        </p:spPr>
        <p:txBody>
          <a:bodyPr vert="horz" lIns="91403" tIns="45702" rIns="91403" bIns="457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40177" y="8842377"/>
            <a:ext cx="3013074" cy="465137"/>
          </a:xfrm>
          <a:prstGeom prst="rect">
            <a:avLst/>
          </a:prstGeom>
        </p:spPr>
        <p:txBody>
          <a:bodyPr vert="horz" lIns="91403" tIns="45702" rIns="91403" bIns="45702" rtlCol="0" anchor="b"/>
          <a:lstStyle>
            <a:lvl1pPr algn="r">
              <a:defRPr sz="1200"/>
            </a:lvl1pPr>
          </a:lstStyle>
          <a:p>
            <a:fld id="{D0D34CC0-04A6-41DC-9F7C-8B1BEC985AC1}" type="slidenum">
              <a:rPr lang="en-US" smtClean="0"/>
              <a:t>‹#›</a:t>
            </a:fld>
            <a:endParaRPr lang="en-US" dirty="0"/>
          </a:p>
        </p:txBody>
      </p:sp>
    </p:spTree>
    <p:extLst>
      <p:ext uri="{BB962C8B-B14F-4D97-AF65-F5344CB8AC3E}">
        <p14:creationId xmlns:p14="http://schemas.microsoft.com/office/powerpoint/2010/main" val="222115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34CC0-04A6-41DC-9F7C-8B1BEC985AC1}" type="slidenum">
              <a:rPr lang="en-US" smtClean="0"/>
              <a:t>1</a:t>
            </a:fld>
            <a:endParaRPr lang="en-US"/>
          </a:p>
        </p:txBody>
      </p:sp>
    </p:spTree>
    <p:extLst>
      <p:ext uri="{BB962C8B-B14F-4D97-AF65-F5344CB8AC3E}">
        <p14:creationId xmlns:p14="http://schemas.microsoft.com/office/powerpoint/2010/main" val="291564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34CC0-04A6-41DC-9F7C-8B1BEC985AC1}" type="slidenum">
              <a:rPr lang="en-US" smtClean="0"/>
              <a:t>2</a:t>
            </a:fld>
            <a:endParaRPr lang="en-US"/>
          </a:p>
        </p:txBody>
      </p:sp>
    </p:spTree>
    <p:extLst>
      <p:ext uri="{BB962C8B-B14F-4D97-AF65-F5344CB8AC3E}">
        <p14:creationId xmlns:p14="http://schemas.microsoft.com/office/powerpoint/2010/main" val="22495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34CC0-04A6-41DC-9F7C-8B1BEC985AC1}" type="slidenum">
              <a:rPr lang="en-US" smtClean="0"/>
              <a:t>3</a:t>
            </a:fld>
            <a:endParaRPr lang="en-US" dirty="0"/>
          </a:p>
        </p:txBody>
      </p:sp>
    </p:spTree>
    <p:extLst>
      <p:ext uri="{BB962C8B-B14F-4D97-AF65-F5344CB8AC3E}">
        <p14:creationId xmlns:p14="http://schemas.microsoft.com/office/powerpoint/2010/main" val="402737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34CC0-04A6-41DC-9F7C-8B1BEC985AC1}" type="slidenum">
              <a:rPr lang="en-US" smtClean="0"/>
              <a:t>4</a:t>
            </a:fld>
            <a:endParaRPr lang="en-US" dirty="0"/>
          </a:p>
        </p:txBody>
      </p:sp>
    </p:spTree>
    <p:extLst>
      <p:ext uri="{BB962C8B-B14F-4D97-AF65-F5344CB8AC3E}">
        <p14:creationId xmlns:p14="http://schemas.microsoft.com/office/powerpoint/2010/main" val="102863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D34CC0-04A6-41DC-9F7C-8B1BEC985AC1}" type="slidenum">
              <a:rPr lang="en-US" smtClean="0"/>
              <a:t>23</a:t>
            </a:fld>
            <a:endParaRPr lang="en-US" dirty="0"/>
          </a:p>
        </p:txBody>
      </p:sp>
    </p:spTree>
    <p:extLst>
      <p:ext uri="{BB962C8B-B14F-4D97-AF65-F5344CB8AC3E}">
        <p14:creationId xmlns:p14="http://schemas.microsoft.com/office/powerpoint/2010/main" val="1126388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CC6B1DB-7001-4507-A5A3-8B03C51F1A99}" type="datetimeFigureOut">
              <a:rPr lang="en-US" smtClean="0"/>
              <a:t>6/9/2021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3BC551-5703-4395-93F8-78B1464963B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C6B1DB-7001-4507-A5A3-8B03C51F1A99}"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BC551-5703-4395-93F8-78B1464963B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C6B1DB-7001-4507-A5A3-8B03C51F1A99}"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BC551-5703-4395-93F8-78B1464963B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C6B1DB-7001-4507-A5A3-8B03C51F1A99}"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BC551-5703-4395-93F8-78B1464963BA}"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C6B1DB-7001-4507-A5A3-8B03C51F1A99}"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3BC551-5703-4395-93F8-78B1464963BA}"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C6B1DB-7001-4507-A5A3-8B03C51F1A99}"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3BC551-5703-4395-93F8-78B1464963BA}"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C6B1DB-7001-4507-A5A3-8B03C51F1A99}" type="datetimeFigureOut">
              <a:rPr lang="en-US" smtClean="0"/>
              <a:t>6/9/2021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3BC551-5703-4395-93F8-78B1464963B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C6B1DB-7001-4507-A5A3-8B03C51F1A99}" type="datetimeFigureOut">
              <a:rPr lang="en-US" smtClean="0"/>
              <a:t>6/9/2021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3BC551-5703-4395-93F8-78B1464963BA}"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B1DB-7001-4507-A5A3-8B03C51F1A99}" type="datetimeFigureOut">
              <a:rPr lang="en-US" smtClean="0"/>
              <a:t>6/9/2021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3BC551-5703-4395-93F8-78B1464963B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CC6B1DB-7001-4507-A5A3-8B03C51F1A99}"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3BC551-5703-4395-93F8-78B1464963B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7CC6B1DB-7001-4507-A5A3-8B03C51F1A99}" type="datetimeFigureOut">
              <a:rPr lang="en-US" smtClean="0"/>
              <a:t>6/9/2021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3BC551-5703-4395-93F8-78B1464963BA}"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CC6B1DB-7001-4507-A5A3-8B03C51F1A99}" type="datetimeFigureOut">
              <a:rPr lang="en-US" smtClean="0"/>
              <a:t>6/9/2021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3BC551-5703-4395-93F8-78B1464963B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143000"/>
            <a:ext cx="6324600" cy="1829761"/>
          </a:xfrm>
        </p:spPr>
        <p:txBody>
          <a:bodyPr>
            <a:normAutofit fontScale="90000"/>
          </a:bodyPr>
          <a:lstStyle/>
          <a:p>
            <a:r>
              <a:rPr lang="en-US" dirty="0"/>
              <a:t>FHWA Office of Tribal Transportation Program Review Process FY 21</a:t>
            </a:r>
          </a:p>
        </p:txBody>
      </p:sp>
      <p:sp>
        <p:nvSpPr>
          <p:cNvPr id="3" name="Subtitle 2"/>
          <p:cNvSpPr>
            <a:spLocks noGrp="1"/>
          </p:cNvSpPr>
          <p:nvPr>
            <p:ph type="subTitle" idx="1"/>
          </p:nvPr>
        </p:nvSpPr>
        <p:spPr>
          <a:xfrm>
            <a:off x="685800" y="3611606"/>
            <a:ext cx="7772400" cy="1417593"/>
          </a:xfrm>
        </p:spPr>
        <p:txBody>
          <a:bodyPr>
            <a:normAutofit fontScale="92500" lnSpcReduction="20000"/>
          </a:bodyPr>
          <a:lstStyle/>
          <a:p>
            <a:r>
              <a:rPr lang="en-US" sz="1800" dirty="0"/>
              <a:t>Greg Newhouse</a:t>
            </a:r>
          </a:p>
          <a:p>
            <a:r>
              <a:rPr lang="en-US" sz="1800" dirty="0"/>
              <a:t>2021 Intertribal Transportation Association</a:t>
            </a:r>
          </a:p>
          <a:p>
            <a:r>
              <a:rPr lang="en-US" sz="1800" dirty="0"/>
              <a:t>(ITA) Virtual Mid-Year Meeting</a:t>
            </a:r>
          </a:p>
          <a:p>
            <a:r>
              <a:rPr lang="en-US" sz="1800" dirty="0"/>
              <a:t>PMA - OTT</a:t>
            </a:r>
          </a:p>
          <a:p>
            <a:r>
              <a:rPr lang="en-US" sz="1800" dirty="0"/>
              <a:t>June 9, 2021</a:t>
            </a:r>
          </a:p>
          <a:p>
            <a:endParaRPr lang="en-US" dirty="0"/>
          </a:p>
        </p:txBody>
      </p:sp>
      <p:pic>
        <p:nvPicPr>
          <p:cNvPr id="4" name="Picture 3" descr="U.S. Department of Transportation, Office of Public Affairs, Washington, D.C., www.dot.gov/affairs/briefing.htm - News">
            <a:extLst>
              <a:ext uri="{FF2B5EF4-FFF2-40B4-BE49-F238E27FC236}">
                <a16:creationId xmlns:a16="http://schemas.microsoft.com/office/drawing/2014/main" id="{A995E241-0F1F-4835-8C13-A2A578340C6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1880" b="9796"/>
          <a:stretch>
            <a:fillRect/>
          </a:stretch>
        </p:blipFill>
        <p:spPr bwMode="auto">
          <a:xfrm>
            <a:off x="304800" y="685800"/>
            <a:ext cx="2575746" cy="1931811"/>
          </a:xfrm>
          <a:prstGeom prst="rect">
            <a:avLst/>
          </a:prstGeom>
          <a:noFill/>
          <a:ln w="9525">
            <a:noFill/>
            <a:miter lim="800000"/>
            <a:headEnd/>
            <a:tailEnd/>
          </a:ln>
        </p:spPr>
      </p:pic>
      <p:pic>
        <p:nvPicPr>
          <p:cNvPr id="6" name="Picture 5">
            <a:extLst>
              <a:ext uri="{FF2B5EF4-FFF2-40B4-BE49-F238E27FC236}">
                <a16:creationId xmlns:a16="http://schemas.microsoft.com/office/drawing/2014/main" id="{1FA6AE7A-4D8D-492B-B73F-1C5D48690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59133"/>
            <a:ext cx="2170066" cy="2170066"/>
          </a:xfrm>
          <a:prstGeom prst="rect">
            <a:avLst/>
          </a:prstGeom>
        </p:spPr>
      </p:pic>
    </p:spTree>
    <p:extLst>
      <p:ext uri="{BB962C8B-B14F-4D97-AF65-F5344CB8AC3E}">
        <p14:creationId xmlns:p14="http://schemas.microsoft.com/office/powerpoint/2010/main" val="67631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Data Request</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533400"/>
            <a:ext cx="8458200" cy="6172200"/>
          </a:xfrm>
        </p:spPr>
        <p:txBody>
          <a:bodyPr>
            <a:normAutofit fontScale="85000" lnSpcReduction="20000"/>
          </a:bodyPr>
          <a:lstStyle/>
          <a:p>
            <a:pPr marL="0" lvl="1" indent="0">
              <a:buClrTx/>
              <a:buNone/>
            </a:pPr>
            <a:endParaRPr lang="en-US" sz="1800" dirty="0"/>
          </a:p>
          <a:p>
            <a:pPr marL="342900" lvl="1" indent="-342900">
              <a:lnSpc>
                <a:spcPct val="160000"/>
              </a:lnSpc>
              <a:spcBef>
                <a:spcPts val="0"/>
              </a:spcBef>
              <a:buClrTx/>
              <a:buFont typeface="Arial" panose="020B0604020202020204" pitchFamily="34" charset="0"/>
              <a:buChar char="•"/>
            </a:pPr>
            <a:r>
              <a:rPr lang="en-US" sz="2100" dirty="0"/>
              <a:t>Data is Requested along with Answers to Question Guides – Supporting Documentation.  Directly supports the answer.</a:t>
            </a:r>
          </a:p>
          <a:p>
            <a:pPr marL="341313" lvl="2" indent="-341313">
              <a:lnSpc>
                <a:spcPct val="150000"/>
              </a:lnSpc>
              <a:spcBef>
                <a:spcPts val="0"/>
              </a:spcBef>
              <a:buClrTx/>
              <a:buFont typeface="Arial" panose="020B0604020202020204" pitchFamily="34" charset="0"/>
              <a:buChar char="•"/>
            </a:pPr>
            <a:r>
              <a:rPr lang="en-US" dirty="0"/>
              <a:t>A NO or Negative Response is perfectly Acceptable!!!</a:t>
            </a:r>
          </a:p>
          <a:p>
            <a:pPr marL="341313" lvl="2" indent="-341313">
              <a:lnSpc>
                <a:spcPct val="150000"/>
              </a:lnSpc>
              <a:spcBef>
                <a:spcPts val="0"/>
              </a:spcBef>
              <a:buClrTx/>
              <a:buFont typeface="Arial" panose="020B0604020202020204" pitchFamily="34" charset="0"/>
              <a:buChar char="•"/>
            </a:pPr>
            <a:r>
              <a:rPr lang="en-US" dirty="0"/>
              <a:t>Not a ‘</a:t>
            </a:r>
            <a:r>
              <a:rPr lang="en-US" dirty="0" err="1"/>
              <a:t>Gotchya</a:t>
            </a:r>
            <a:r>
              <a:rPr lang="en-US" dirty="0"/>
              <a:t>’ Process – Assists OTT in Identifying Areas Where Technical Assistance may be Required.</a:t>
            </a:r>
          </a:p>
          <a:p>
            <a:pPr marL="341313" lvl="2" indent="-341313">
              <a:lnSpc>
                <a:spcPct val="150000"/>
              </a:lnSpc>
              <a:spcBef>
                <a:spcPts val="0"/>
              </a:spcBef>
              <a:buClrTx/>
              <a:buFont typeface="Arial" panose="020B0604020202020204" pitchFamily="34" charset="0"/>
              <a:buChar char="•"/>
            </a:pPr>
            <a:r>
              <a:rPr lang="en-US" dirty="0"/>
              <a:t>If an Area is Currently In Development with the Tribe – Indicate that where appropriate and expand on accomplishments to date!</a:t>
            </a:r>
          </a:p>
          <a:p>
            <a:pPr marL="342900" lvl="1" indent="-342900">
              <a:spcBef>
                <a:spcPts val="0"/>
              </a:spcBef>
              <a:buClrTx/>
              <a:buFont typeface="Arial" panose="020B0604020202020204" pitchFamily="34" charset="0"/>
              <a:buChar char="•"/>
            </a:pPr>
            <a:endParaRPr lang="en-US" sz="2000" dirty="0"/>
          </a:p>
          <a:p>
            <a:pPr marL="342900" lvl="1" indent="-342900">
              <a:spcBef>
                <a:spcPts val="0"/>
              </a:spcBef>
              <a:buClrTx/>
              <a:buFont typeface="Arial" panose="020B0604020202020204" pitchFamily="34" charset="0"/>
              <a:buChar char="•"/>
            </a:pPr>
            <a:r>
              <a:rPr lang="en-US" sz="2100" dirty="0"/>
              <a:t>Will Vary Depending on the Question Guide</a:t>
            </a:r>
          </a:p>
          <a:p>
            <a:pPr marL="342900" lvl="1" indent="-342900">
              <a:spcBef>
                <a:spcPts val="0"/>
              </a:spcBef>
              <a:buClrTx/>
              <a:buFont typeface="Arial" panose="020B0604020202020204" pitchFamily="34" charset="0"/>
              <a:buChar char="•"/>
            </a:pPr>
            <a:endParaRPr lang="en-US" sz="2100" dirty="0"/>
          </a:p>
          <a:p>
            <a:pPr marL="342900" lvl="1" indent="-342900">
              <a:lnSpc>
                <a:spcPct val="170000"/>
              </a:lnSpc>
              <a:spcBef>
                <a:spcPts val="0"/>
              </a:spcBef>
              <a:buClrTx/>
              <a:buFont typeface="Arial" panose="020B0604020202020204" pitchFamily="34" charset="0"/>
              <a:buChar char="•"/>
            </a:pPr>
            <a:r>
              <a:rPr lang="en-US" sz="2100" dirty="0"/>
              <a:t>Prefer using the Recently Developed TTP Share-Point Site to Send Data to OTT.</a:t>
            </a:r>
          </a:p>
          <a:p>
            <a:pPr marL="342900" lvl="1" indent="-342900">
              <a:spcBef>
                <a:spcPts val="0"/>
              </a:spcBef>
              <a:buClrTx/>
              <a:buFont typeface="Arial" panose="020B0604020202020204" pitchFamily="34" charset="0"/>
              <a:buChar char="•"/>
            </a:pPr>
            <a:endParaRPr lang="en-US" sz="2100" dirty="0"/>
          </a:p>
          <a:p>
            <a:pPr marL="342900" lvl="1" indent="-342900">
              <a:spcBef>
                <a:spcPts val="0"/>
              </a:spcBef>
              <a:buClrTx/>
              <a:buFont typeface="Arial" panose="020B0604020202020204" pitchFamily="34" charset="0"/>
              <a:buChar char="•"/>
            </a:pPr>
            <a:r>
              <a:rPr lang="en-US" sz="2100" dirty="0"/>
              <a:t>Can use a Thumb Drive to send Data as Well.</a:t>
            </a:r>
          </a:p>
          <a:p>
            <a:pPr marL="342900" lvl="1" indent="-342900">
              <a:spcBef>
                <a:spcPts val="0"/>
              </a:spcBef>
              <a:buClrTx/>
              <a:buFont typeface="Arial" panose="020B0604020202020204" pitchFamily="34" charset="0"/>
              <a:buChar char="•"/>
            </a:pPr>
            <a:endParaRPr lang="en-US" sz="2100" dirty="0"/>
          </a:p>
          <a:p>
            <a:pPr marL="342900" lvl="1" indent="-342900">
              <a:lnSpc>
                <a:spcPct val="170000"/>
              </a:lnSpc>
              <a:spcBef>
                <a:spcPts val="0"/>
              </a:spcBef>
              <a:buClrTx/>
              <a:buFont typeface="Arial" panose="020B0604020202020204" pitchFamily="34" charset="0"/>
              <a:buChar char="•"/>
            </a:pPr>
            <a:r>
              <a:rPr lang="en-US" sz="2100" dirty="0"/>
              <a:t>Detailed Information will be provided on the Cover Letter along with a Guide Tool and Instruction Packet.</a:t>
            </a:r>
          </a:p>
          <a:p>
            <a:pPr marL="393192" lvl="1" indent="0">
              <a:buClrTx/>
              <a:buNone/>
            </a:pPr>
            <a:r>
              <a:rPr lang="en-US" dirty="0"/>
              <a:t>	</a:t>
            </a:r>
          </a:p>
        </p:txBody>
      </p:sp>
    </p:spTree>
    <p:extLst>
      <p:ext uri="{BB962C8B-B14F-4D97-AF65-F5344CB8AC3E}">
        <p14:creationId xmlns:p14="http://schemas.microsoft.com/office/powerpoint/2010/main" val="107522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152400"/>
            <a:ext cx="8458200" cy="6553200"/>
          </a:xfrm>
        </p:spPr>
        <p:txBody>
          <a:bodyPr>
            <a:normAutofit/>
          </a:bodyPr>
          <a:lstStyle/>
          <a:p>
            <a:pPr marL="0" lvl="1" indent="0" algn="ctr">
              <a:buClrTx/>
              <a:buNone/>
            </a:pPr>
            <a:r>
              <a:rPr lang="en-US" sz="1800" dirty="0"/>
              <a:t>SOP Development for Conducting TTPIR</a:t>
            </a:r>
          </a:p>
          <a:p>
            <a:pPr marL="0" lvl="1" indent="0">
              <a:buClrTx/>
              <a:buNone/>
            </a:pPr>
            <a:endParaRPr lang="en-US" sz="1800" dirty="0"/>
          </a:p>
          <a:p>
            <a:pPr marL="0" lvl="1" indent="0">
              <a:buClrTx/>
              <a:buNone/>
            </a:pPr>
            <a:endParaRPr lang="en-US" dirty="0"/>
          </a:p>
          <a:p>
            <a:pPr marL="393192" lvl="1" indent="0">
              <a:buClrTx/>
              <a:buNone/>
            </a:pPr>
            <a:r>
              <a:rPr lang="en-US" dirty="0"/>
              <a:t>	</a:t>
            </a:r>
          </a:p>
        </p:txBody>
      </p:sp>
      <p:pic>
        <p:nvPicPr>
          <p:cNvPr id="2" name="Picture 1">
            <a:extLst>
              <a:ext uri="{FF2B5EF4-FFF2-40B4-BE49-F238E27FC236}">
                <a16:creationId xmlns:a16="http://schemas.microsoft.com/office/drawing/2014/main" id="{DBD6BD12-3E65-4A17-8E8F-0D7A72C83764}"/>
              </a:ext>
            </a:extLst>
          </p:cNvPr>
          <p:cNvPicPr>
            <a:picLocks noChangeAspect="1"/>
          </p:cNvPicPr>
          <p:nvPr/>
        </p:nvPicPr>
        <p:blipFill rotWithShape="1">
          <a:blip r:embed="rId2"/>
          <a:srcRect l="6939" t="18000" r="76475" b="15333"/>
          <a:stretch/>
        </p:blipFill>
        <p:spPr>
          <a:xfrm>
            <a:off x="2171113" y="457200"/>
            <a:ext cx="5096022" cy="6400800"/>
          </a:xfrm>
          <a:prstGeom prst="rect">
            <a:avLst/>
          </a:prstGeom>
        </p:spPr>
      </p:pic>
    </p:spTree>
    <p:extLst>
      <p:ext uri="{BB962C8B-B14F-4D97-AF65-F5344CB8AC3E}">
        <p14:creationId xmlns:p14="http://schemas.microsoft.com/office/powerpoint/2010/main" val="216188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a:t>
            </a:r>
            <a:r>
              <a:rPr lang="en-US" sz="2400" dirty="0" err="1">
                <a:solidFill>
                  <a:schemeClr val="tx1"/>
                </a:solidFill>
                <a:effectLst/>
              </a:rPr>
              <a:t>SoP</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685800"/>
            <a:ext cx="8458200" cy="6019800"/>
          </a:xfrm>
        </p:spPr>
        <p:txBody>
          <a:bodyPr>
            <a:normAutofit/>
          </a:bodyPr>
          <a:lstStyle/>
          <a:p>
            <a:pPr marL="0" lvl="1" indent="0">
              <a:buClrTx/>
              <a:buNone/>
            </a:pPr>
            <a:endParaRPr lang="en-US" sz="1800" dirty="0"/>
          </a:p>
          <a:p>
            <a:pPr marL="393192" lvl="1" indent="0">
              <a:buClrTx/>
              <a:buNone/>
            </a:pPr>
            <a:r>
              <a:rPr lang="en-US" dirty="0"/>
              <a:t>	</a:t>
            </a:r>
          </a:p>
        </p:txBody>
      </p:sp>
      <p:pic>
        <p:nvPicPr>
          <p:cNvPr id="2" name="Picture 1">
            <a:extLst>
              <a:ext uri="{FF2B5EF4-FFF2-40B4-BE49-F238E27FC236}">
                <a16:creationId xmlns:a16="http://schemas.microsoft.com/office/drawing/2014/main" id="{A170054F-EBB2-4C82-A7C2-AF51A40113B3}"/>
              </a:ext>
            </a:extLst>
          </p:cNvPr>
          <p:cNvPicPr>
            <a:picLocks noChangeAspect="1"/>
          </p:cNvPicPr>
          <p:nvPr/>
        </p:nvPicPr>
        <p:blipFill>
          <a:blip r:embed="rId2"/>
          <a:stretch>
            <a:fillRect/>
          </a:stretch>
        </p:blipFill>
        <p:spPr>
          <a:xfrm>
            <a:off x="609600" y="806604"/>
            <a:ext cx="8222471" cy="5441795"/>
          </a:xfrm>
          <a:prstGeom prst="rect">
            <a:avLst/>
          </a:prstGeom>
        </p:spPr>
      </p:pic>
    </p:spTree>
    <p:extLst>
      <p:ext uri="{BB962C8B-B14F-4D97-AF65-F5344CB8AC3E}">
        <p14:creationId xmlns:p14="http://schemas.microsoft.com/office/powerpoint/2010/main" val="304044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a:t>
            </a:r>
            <a:r>
              <a:rPr lang="en-US" sz="2400" dirty="0" err="1">
                <a:solidFill>
                  <a:schemeClr val="tx1"/>
                </a:solidFill>
                <a:effectLst/>
              </a:rPr>
              <a:t>SoP</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685800"/>
            <a:ext cx="8458200" cy="6019800"/>
          </a:xfrm>
        </p:spPr>
        <p:txBody>
          <a:bodyPr>
            <a:normAutofit/>
          </a:bodyPr>
          <a:lstStyle/>
          <a:p>
            <a:pPr marL="0" lvl="1" indent="0">
              <a:buClrTx/>
              <a:buNone/>
            </a:pPr>
            <a:endParaRPr lang="en-US" sz="1800" dirty="0"/>
          </a:p>
          <a:p>
            <a:pPr marL="393192" lvl="1" indent="0">
              <a:buClrTx/>
              <a:buNone/>
            </a:pPr>
            <a:r>
              <a:rPr lang="en-US" dirty="0"/>
              <a:t>	</a:t>
            </a:r>
          </a:p>
        </p:txBody>
      </p:sp>
      <p:pic>
        <p:nvPicPr>
          <p:cNvPr id="5" name="Picture 4">
            <a:extLst>
              <a:ext uri="{FF2B5EF4-FFF2-40B4-BE49-F238E27FC236}">
                <a16:creationId xmlns:a16="http://schemas.microsoft.com/office/drawing/2014/main" id="{998D5CD9-78B9-4041-B176-FCB062159001}"/>
              </a:ext>
            </a:extLst>
          </p:cNvPr>
          <p:cNvPicPr>
            <a:picLocks noChangeAspect="1"/>
          </p:cNvPicPr>
          <p:nvPr/>
        </p:nvPicPr>
        <p:blipFill>
          <a:blip r:embed="rId2"/>
          <a:stretch>
            <a:fillRect/>
          </a:stretch>
        </p:blipFill>
        <p:spPr>
          <a:xfrm>
            <a:off x="168368" y="762000"/>
            <a:ext cx="8875913" cy="2362200"/>
          </a:xfrm>
          <a:prstGeom prst="rect">
            <a:avLst/>
          </a:prstGeom>
        </p:spPr>
      </p:pic>
      <p:pic>
        <p:nvPicPr>
          <p:cNvPr id="7" name="Picture 6">
            <a:extLst>
              <a:ext uri="{FF2B5EF4-FFF2-40B4-BE49-F238E27FC236}">
                <a16:creationId xmlns:a16="http://schemas.microsoft.com/office/drawing/2014/main" id="{3201DCDB-D284-496B-BDFA-0E644C8EA2C2}"/>
              </a:ext>
            </a:extLst>
          </p:cNvPr>
          <p:cNvPicPr>
            <a:picLocks noChangeAspect="1"/>
          </p:cNvPicPr>
          <p:nvPr/>
        </p:nvPicPr>
        <p:blipFill>
          <a:blip r:embed="rId3"/>
          <a:stretch>
            <a:fillRect/>
          </a:stretch>
        </p:blipFill>
        <p:spPr>
          <a:xfrm>
            <a:off x="168368" y="3124200"/>
            <a:ext cx="8552629" cy="1774945"/>
          </a:xfrm>
          <a:prstGeom prst="rect">
            <a:avLst/>
          </a:prstGeom>
        </p:spPr>
      </p:pic>
    </p:spTree>
    <p:extLst>
      <p:ext uri="{BB962C8B-B14F-4D97-AF65-F5344CB8AC3E}">
        <p14:creationId xmlns:p14="http://schemas.microsoft.com/office/powerpoint/2010/main" val="231298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152400"/>
            <a:ext cx="8458200" cy="6553200"/>
          </a:xfrm>
        </p:spPr>
        <p:txBody>
          <a:bodyPr>
            <a:normAutofit fontScale="25000" lnSpcReduction="20000"/>
          </a:bodyPr>
          <a:lstStyle/>
          <a:p>
            <a:pPr marL="0" lvl="1" indent="0">
              <a:buClrTx/>
              <a:buNone/>
            </a:pPr>
            <a:endParaRPr lang="en-US" sz="1800" dirty="0"/>
          </a:p>
          <a:p>
            <a:pPr marL="630238" lvl="2" indent="-517525">
              <a:buNone/>
            </a:pPr>
            <a:r>
              <a:rPr lang="en-US" sz="5600" b="1" dirty="0"/>
              <a:t>TTPIR Action Plan Development Scenarios </a:t>
            </a:r>
            <a:endParaRPr lang="en-US" sz="6400" b="1" dirty="0"/>
          </a:p>
          <a:p>
            <a:pPr marL="109728" indent="0">
              <a:buNone/>
            </a:pPr>
            <a:r>
              <a:rPr lang="en-US" sz="4400" dirty="0"/>
              <a:t> </a:t>
            </a:r>
          </a:p>
          <a:p>
            <a:pPr marL="109728" lvl="0" indent="0">
              <a:buClrTx/>
              <a:buSzPct val="125000"/>
              <a:buNone/>
            </a:pPr>
            <a:r>
              <a:rPr lang="en-US" sz="5600" b="1" dirty="0"/>
              <a:t>Action Plan Not Needed</a:t>
            </a:r>
            <a:endParaRPr lang="en-US" sz="3400" dirty="0"/>
          </a:p>
          <a:p>
            <a:pPr lvl="1">
              <a:lnSpc>
                <a:spcPct val="170000"/>
              </a:lnSpc>
              <a:buClrTx/>
              <a:buSzPct val="125000"/>
              <a:buFont typeface="Arial" panose="020B0604020202020204" pitchFamily="34" charset="0"/>
              <a:buChar char="•"/>
            </a:pPr>
            <a:r>
              <a:rPr lang="en-US" sz="5600" dirty="0"/>
              <a:t>Final Report indicates an action plan is not needed</a:t>
            </a:r>
            <a:endParaRPr lang="en-US" sz="4400" dirty="0"/>
          </a:p>
          <a:p>
            <a:pPr lvl="1">
              <a:lnSpc>
                <a:spcPct val="170000"/>
              </a:lnSpc>
              <a:buClrTx/>
              <a:buSzPct val="125000"/>
              <a:buFont typeface="Arial" panose="020B0604020202020204" pitchFamily="34" charset="0"/>
              <a:buChar char="•"/>
            </a:pPr>
            <a:r>
              <a:rPr lang="en-US" sz="5600" dirty="0"/>
              <a:t>OTT will work with Tribe to resolve any minor observations not rising to the level of an action plan.</a:t>
            </a:r>
            <a:endParaRPr lang="en-US" sz="4400" dirty="0"/>
          </a:p>
          <a:p>
            <a:pPr>
              <a:buClrTx/>
              <a:buSzPct val="125000"/>
              <a:buFont typeface="Arial" panose="020B0604020202020204" pitchFamily="34" charset="0"/>
              <a:buChar char="•"/>
            </a:pPr>
            <a:endParaRPr lang="en-US" sz="3400" dirty="0"/>
          </a:p>
          <a:p>
            <a:pPr marL="109728" lvl="0" indent="0">
              <a:buClrTx/>
              <a:buSzPct val="125000"/>
              <a:buNone/>
            </a:pPr>
            <a:r>
              <a:rPr lang="en-US" sz="5600" b="1" dirty="0"/>
              <a:t>Action Plan and Review Tracker Completed.</a:t>
            </a:r>
            <a:endParaRPr lang="en-US" sz="3400" dirty="0"/>
          </a:p>
          <a:p>
            <a:pPr lvl="1">
              <a:lnSpc>
                <a:spcPct val="170000"/>
              </a:lnSpc>
              <a:buClrTx/>
              <a:buSzPct val="125000"/>
              <a:buFont typeface="Arial" panose="020B0604020202020204" pitchFamily="34" charset="0"/>
              <a:buChar char="•"/>
            </a:pPr>
            <a:r>
              <a:rPr lang="en-US" sz="5600" dirty="0"/>
              <a:t>Likely low-level of complexity on observations and recommendations</a:t>
            </a:r>
            <a:endParaRPr lang="en-US" sz="4800" dirty="0"/>
          </a:p>
          <a:p>
            <a:pPr lvl="1">
              <a:lnSpc>
                <a:spcPct val="170000"/>
              </a:lnSpc>
              <a:buClrTx/>
              <a:buSzPct val="125000"/>
              <a:buFont typeface="Arial" panose="020B0604020202020204" pitchFamily="34" charset="0"/>
              <a:buChar char="•"/>
            </a:pPr>
            <a:r>
              <a:rPr lang="en-US" sz="5600" dirty="0"/>
              <a:t>Tribes likely agree upon next steps moving forward.</a:t>
            </a:r>
            <a:endParaRPr lang="en-US" sz="4800" dirty="0"/>
          </a:p>
          <a:p>
            <a:pPr lvl="1">
              <a:lnSpc>
                <a:spcPct val="170000"/>
              </a:lnSpc>
              <a:buClrTx/>
              <a:buSzPct val="125000"/>
              <a:buFont typeface="Arial" panose="020B0604020202020204" pitchFamily="34" charset="0"/>
              <a:buChar char="•"/>
            </a:pPr>
            <a:r>
              <a:rPr lang="en-US" sz="5600" dirty="0"/>
              <a:t>OTT confirms all parties are fine with the Action Plan as-is and will be included in the Final Program Information Report.</a:t>
            </a:r>
            <a:endParaRPr lang="en-US" sz="4800" dirty="0"/>
          </a:p>
          <a:p>
            <a:pPr lvl="1">
              <a:lnSpc>
                <a:spcPct val="170000"/>
              </a:lnSpc>
              <a:buClrTx/>
              <a:buSzPct val="125000"/>
              <a:buFont typeface="Arial" panose="020B0604020202020204" pitchFamily="34" charset="0"/>
              <a:buChar char="•"/>
            </a:pPr>
            <a:r>
              <a:rPr lang="en-US" sz="5600" dirty="0"/>
              <a:t>Action plan mimics input into the Response Tracker with agreed upon resolution.</a:t>
            </a:r>
            <a:endParaRPr lang="en-US" sz="4800" dirty="0"/>
          </a:p>
          <a:p>
            <a:pPr>
              <a:buClrTx/>
              <a:buSzPct val="125000"/>
              <a:buFont typeface="Arial" panose="020B0604020202020204" pitchFamily="34" charset="0"/>
              <a:buChar char="•"/>
            </a:pPr>
            <a:endParaRPr lang="en-US" sz="3400" dirty="0"/>
          </a:p>
          <a:p>
            <a:pPr marL="109728" lvl="0" indent="0">
              <a:buClrTx/>
              <a:buSzPct val="125000"/>
              <a:buNone/>
            </a:pPr>
            <a:r>
              <a:rPr lang="en-US" sz="5600" b="1" dirty="0"/>
              <a:t>Action Plan Developed</a:t>
            </a:r>
            <a:endParaRPr lang="en-US" sz="5600" dirty="0"/>
          </a:p>
          <a:p>
            <a:pPr lvl="1">
              <a:lnSpc>
                <a:spcPct val="170000"/>
              </a:lnSpc>
              <a:buClrTx/>
              <a:buSzPct val="125000"/>
              <a:buFont typeface="Arial" panose="020B0604020202020204" pitchFamily="34" charset="0"/>
              <a:buChar char="•"/>
            </a:pPr>
            <a:r>
              <a:rPr lang="en-US" sz="5600" dirty="0"/>
              <a:t>Potential for higher levels of complexity on observations and recommendations</a:t>
            </a:r>
            <a:endParaRPr lang="en-US" sz="4800" dirty="0"/>
          </a:p>
          <a:p>
            <a:pPr lvl="1">
              <a:lnSpc>
                <a:spcPct val="170000"/>
              </a:lnSpc>
              <a:buClrTx/>
              <a:buSzPct val="125000"/>
              <a:buFont typeface="Arial" panose="020B0604020202020204" pitchFamily="34" charset="0"/>
              <a:buChar char="•"/>
            </a:pPr>
            <a:r>
              <a:rPr lang="en-US" sz="5600" dirty="0"/>
              <a:t>Requires additional Technical Assistance to Tribe</a:t>
            </a:r>
            <a:endParaRPr lang="en-US" sz="4800" dirty="0"/>
          </a:p>
          <a:p>
            <a:pPr lvl="1">
              <a:lnSpc>
                <a:spcPct val="170000"/>
              </a:lnSpc>
              <a:buClrTx/>
              <a:buSzPct val="125000"/>
              <a:buFont typeface="Arial" panose="020B0604020202020204" pitchFamily="34" charset="0"/>
              <a:buChar char="•"/>
            </a:pPr>
            <a:r>
              <a:rPr lang="en-US" sz="5600" dirty="0"/>
              <a:t>OTT and Tribe have worked to complete the draft Action Plan</a:t>
            </a:r>
            <a:endParaRPr lang="en-US" sz="4800" dirty="0"/>
          </a:p>
          <a:p>
            <a:pPr lvl="1">
              <a:lnSpc>
                <a:spcPct val="170000"/>
              </a:lnSpc>
              <a:buClrTx/>
              <a:buSzPct val="125000"/>
              <a:buFont typeface="Arial" panose="020B0604020202020204" pitchFamily="34" charset="0"/>
              <a:buChar char="•"/>
            </a:pPr>
            <a:r>
              <a:rPr lang="en-US" sz="5600" dirty="0"/>
              <a:t>Action plan may or may not be included in the Final Program Information Report and may be deferred.</a:t>
            </a:r>
            <a:endParaRPr lang="en-US" sz="4800" dirty="0"/>
          </a:p>
          <a:p>
            <a:pPr marL="393192" lvl="1" indent="0">
              <a:buClrTx/>
              <a:buNone/>
            </a:pPr>
            <a:r>
              <a:rPr lang="en-US" dirty="0"/>
              <a:t>	</a:t>
            </a:r>
          </a:p>
        </p:txBody>
      </p:sp>
    </p:spTree>
    <p:extLst>
      <p:ext uri="{BB962C8B-B14F-4D97-AF65-F5344CB8AC3E}">
        <p14:creationId xmlns:p14="http://schemas.microsoft.com/office/powerpoint/2010/main" val="91257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Tracking</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685800"/>
            <a:ext cx="8458200" cy="6019800"/>
          </a:xfrm>
        </p:spPr>
        <p:txBody>
          <a:bodyPr>
            <a:normAutofit/>
          </a:bodyPr>
          <a:lstStyle/>
          <a:p>
            <a:pPr marL="0" lvl="1" indent="0">
              <a:buClrTx/>
              <a:buNone/>
            </a:pPr>
            <a:r>
              <a:rPr lang="en-US" sz="1800" dirty="0"/>
              <a:t>Program Review Summary Worksheet.</a:t>
            </a:r>
          </a:p>
          <a:p>
            <a:pPr marL="0" lvl="1" indent="0">
              <a:buClrTx/>
              <a:buNone/>
            </a:pPr>
            <a:endParaRPr lang="en-US" sz="1800" dirty="0"/>
          </a:p>
          <a:p>
            <a:pPr marL="0" lvl="1" indent="0">
              <a:buClrTx/>
              <a:buNone/>
            </a:pPr>
            <a:r>
              <a:rPr lang="en-US" sz="1800" dirty="0"/>
              <a:t>Provides Base Data to Feed Reports and Review Response Tracker</a:t>
            </a:r>
          </a:p>
          <a:p>
            <a:pPr marL="0" lvl="1" indent="0">
              <a:buClrTx/>
              <a:buNone/>
            </a:pPr>
            <a:endParaRPr lang="en-US" sz="1800" dirty="0"/>
          </a:p>
          <a:p>
            <a:pPr marL="0" lvl="1" indent="0">
              <a:buClrTx/>
              <a:buNone/>
            </a:pPr>
            <a:endParaRPr lang="en-US" sz="1800" dirty="0"/>
          </a:p>
          <a:p>
            <a:pPr marL="0" lvl="1" indent="0">
              <a:buClrTx/>
              <a:buNone/>
            </a:pPr>
            <a:endParaRPr lang="en-US" sz="1800" dirty="0"/>
          </a:p>
          <a:p>
            <a:pPr marL="393192" lvl="1" indent="0">
              <a:buClrTx/>
              <a:buNone/>
            </a:pPr>
            <a:r>
              <a:rPr lang="en-US" dirty="0"/>
              <a:t>	</a:t>
            </a:r>
          </a:p>
        </p:txBody>
      </p:sp>
      <p:pic>
        <p:nvPicPr>
          <p:cNvPr id="5" name="Picture 4">
            <a:extLst>
              <a:ext uri="{FF2B5EF4-FFF2-40B4-BE49-F238E27FC236}">
                <a16:creationId xmlns:a16="http://schemas.microsoft.com/office/drawing/2014/main" id="{C5414D7B-407B-4345-B92C-88F31BCB0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42471"/>
            <a:ext cx="8229600" cy="3294638"/>
          </a:xfrm>
          <a:prstGeom prst="rect">
            <a:avLst/>
          </a:prstGeom>
        </p:spPr>
      </p:pic>
    </p:spTree>
    <p:extLst>
      <p:ext uri="{BB962C8B-B14F-4D97-AF65-F5344CB8AC3E}">
        <p14:creationId xmlns:p14="http://schemas.microsoft.com/office/powerpoint/2010/main" val="166916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Timeline Typical</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762000"/>
            <a:ext cx="8458200" cy="5943600"/>
          </a:xfrm>
        </p:spPr>
        <p:txBody>
          <a:bodyPr>
            <a:normAutofit fontScale="70000" lnSpcReduction="20000"/>
          </a:bodyPr>
          <a:lstStyle/>
          <a:p>
            <a:pPr marL="109728" indent="0">
              <a:lnSpc>
                <a:spcPct val="200000"/>
              </a:lnSpc>
              <a:buNone/>
            </a:pPr>
            <a:endParaRPr lang="en-US" sz="2200" dirty="0"/>
          </a:p>
          <a:p>
            <a:pPr marL="109728" lvl="0" indent="0">
              <a:lnSpc>
                <a:spcPct val="200000"/>
              </a:lnSpc>
              <a:buNone/>
              <a:tabLst>
                <a:tab pos="5029200" algn="l"/>
              </a:tabLst>
            </a:pPr>
            <a:r>
              <a:rPr lang="en-US" sz="1800" dirty="0"/>
              <a:t>Annual Risk &amp; Workload Assessment 	January</a:t>
            </a:r>
          </a:p>
          <a:p>
            <a:pPr marL="109728" lvl="0" indent="0">
              <a:lnSpc>
                <a:spcPct val="200000"/>
              </a:lnSpc>
              <a:buNone/>
              <a:tabLst>
                <a:tab pos="5029200" algn="l"/>
              </a:tabLst>
            </a:pPr>
            <a:r>
              <a:rPr lang="en-US" sz="1800" dirty="0"/>
              <a:t>Selection Criteria from Risk Assessment	January / February</a:t>
            </a:r>
          </a:p>
          <a:p>
            <a:pPr marL="109728" lvl="0" indent="0">
              <a:lnSpc>
                <a:spcPct val="200000"/>
              </a:lnSpc>
              <a:buNone/>
              <a:tabLst>
                <a:tab pos="5029200" algn="l"/>
              </a:tabLst>
            </a:pPr>
            <a:r>
              <a:rPr lang="en-US" sz="1800" dirty="0"/>
              <a:t>Final Selection of TTPIR Tribes &amp; Elements	February</a:t>
            </a:r>
          </a:p>
          <a:p>
            <a:pPr marL="109728" lvl="0" indent="0">
              <a:lnSpc>
                <a:spcPct val="200000"/>
              </a:lnSpc>
              <a:buNone/>
              <a:tabLst>
                <a:tab pos="5029200" algn="l"/>
              </a:tabLst>
            </a:pPr>
            <a:r>
              <a:rPr lang="en-US" sz="1800" dirty="0"/>
              <a:t>Early Notification – (15 Days Out)	March 1</a:t>
            </a:r>
            <a:r>
              <a:rPr lang="en-US" sz="1800" baseline="30000" dirty="0"/>
              <a:t>st</a:t>
            </a:r>
            <a:endParaRPr lang="en-US" sz="1800" dirty="0"/>
          </a:p>
          <a:p>
            <a:pPr marL="109728" lvl="0" indent="0">
              <a:lnSpc>
                <a:spcPct val="200000"/>
              </a:lnSpc>
              <a:buNone/>
              <a:tabLst>
                <a:tab pos="5029200" algn="l"/>
              </a:tabLst>
            </a:pPr>
            <a:r>
              <a:rPr lang="en-US" sz="1800" dirty="0"/>
              <a:t>Send TTPIR Packages to Tribes (Allow 45 Days)	March 15</a:t>
            </a:r>
            <a:r>
              <a:rPr lang="en-US" sz="1800" baseline="30000" dirty="0"/>
              <a:t>th</a:t>
            </a:r>
          </a:p>
          <a:p>
            <a:pPr marL="109728" lvl="0" indent="0">
              <a:lnSpc>
                <a:spcPct val="200000"/>
              </a:lnSpc>
              <a:buNone/>
              <a:tabLst>
                <a:tab pos="5029200" algn="l"/>
              </a:tabLst>
            </a:pPr>
            <a:r>
              <a:rPr lang="en-US" sz="1800" dirty="0"/>
              <a:t>Receive Completed TTPIR	May 1</a:t>
            </a:r>
            <a:r>
              <a:rPr lang="en-US" sz="1800" baseline="30000" dirty="0"/>
              <a:t>st</a:t>
            </a:r>
            <a:endParaRPr lang="en-US" sz="1800" dirty="0"/>
          </a:p>
          <a:p>
            <a:pPr marL="109728" lvl="0" indent="0">
              <a:lnSpc>
                <a:spcPct val="200000"/>
              </a:lnSpc>
              <a:buNone/>
              <a:tabLst>
                <a:tab pos="5029200" algn="l"/>
              </a:tabLst>
            </a:pPr>
            <a:r>
              <a:rPr lang="en-US" sz="1800" dirty="0"/>
              <a:t>Review / Confirmation Letter	May 30</a:t>
            </a:r>
            <a:r>
              <a:rPr lang="en-US" sz="1800" baseline="30000" dirty="0"/>
              <a:t>th</a:t>
            </a:r>
            <a:r>
              <a:rPr lang="en-US" sz="1800" dirty="0"/>
              <a:t> </a:t>
            </a:r>
          </a:p>
          <a:p>
            <a:pPr marL="109728" lvl="0" indent="0">
              <a:lnSpc>
                <a:spcPct val="200000"/>
              </a:lnSpc>
              <a:buNone/>
              <a:tabLst>
                <a:tab pos="5029200" algn="l"/>
              </a:tabLst>
            </a:pPr>
            <a:r>
              <a:rPr lang="en-US" sz="1800" dirty="0"/>
              <a:t>Draft pre-Final Program Information Report(s)	June</a:t>
            </a:r>
          </a:p>
          <a:p>
            <a:pPr marL="109728" lvl="0" indent="0">
              <a:lnSpc>
                <a:spcPct val="200000"/>
              </a:lnSpc>
              <a:buNone/>
              <a:tabLst>
                <a:tab pos="5029200" algn="l"/>
              </a:tabLst>
            </a:pPr>
            <a:r>
              <a:rPr lang="en-US" sz="1800" dirty="0"/>
              <a:t>Work to Develop Action Plan(s) if Necessary	July-August</a:t>
            </a:r>
          </a:p>
          <a:p>
            <a:pPr marL="109728" lvl="0" indent="0">
              <a:lnSpc>
                <a:spcPct val="200000"/>
              </a:lnSpc>
              <a:buNone/>
              <a:tabLst>
                <a:tab pos="5029200" algn="l"/>
              </a:tabLst>
            </a:pPr>
            <a:r>
              <a:rPr lang="en-US" sz="1800" dirty="0"/>
              <a:t>Input into Program Review Library and Tracker	August</a:t>
            </a:r>
          </a:p>
          <a:p>
            <a:pPr marL="109728" lvl="0" indent="0">
              <a:lnSpc>
                <a:spcPct val="200000"/>
              </a:lnSpc>
              <a:spcBef>
                <a:spcPts val="0"/>
              </a:spcBef>
              <a:buNone/>
              <a:tabLst>
                <a:tab pos="5029200" algn="l"/>
              </a:tabLst>
            </a:pPr>
            <a:r>
              <a:rPr lang="en-US" sz="1800" dirty="0"/>
              <a:t>Continue to Monitor Progress 	Rest of CY</a:t>
            </a:r>
          </a:p>
          <a:p>
            <a:pPr marL="109728" lvl="0" indent="0">
              <a:lnSpc>
                <a:spcPct val="200000"/>
              </a:lnSpc>
              <a:spcBef>
                <a:spcPts val="0"/>
              </a:spcBef>
              <a:buNone/>
              <a:tabLst>
                <a:tab pos="5029200" algn="l"/>
              </a:tabLst>
            </a:pPr>
            <a:r>
              <a:rPr lang="en-US" sz="1800" dirty="0"/>
              <a:t>Close-out TTPIR If Possible	Rest of CY</a:t>
            </a:r>
          </a:p>
          <a:p>
            <a:pPr marL="109728" lvl="0" indent="0">
              <a:lnSpc>
                <a:spcPct val="200000"/>
              </a:lnSpc>
              <a:spcBef>
                <a:spcPts val="0"/>
              </a:spcBef>
              <a:buNone/>
              <a:tabLst>
                <a:tab pos="4572000" algn="l"/>
              </a:tabLst>
            </a:pPr>
            <a:r>
              <a:rPr lang="en-US" dirty="0"/>
              <a:t>	</a:t>
            </a:r>
          </a:p>
        </p:txBody>
      </p:sp>
    </p:spTree>
    <p:extLst>
      <p:ext uri="{BB962C8B-B14F-4D97-AF65-F5344CB8AC3E}">
        <p14:creationId xmlns:p14="http://schemas.microsoft.com/office/powerpoint/2010/main" val="429180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Now – Iteration 1</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762000"/>
            <a:ext cx="8458200" cy="5943600"/>
          </a:xfrm>
        </p:spPr>
        <p:txBody>
          <a:bodyPr>
            <a:normAutofit fontScale="70000" lnSpcReduction="20000"/>
          </a:bodyPr>
          <a:lstStyle/>
          <a:p>
            <a:pPr marL="109728" indent="0">
              <a:lnSpc>
                <a:spcPct val="200000"/>
              </a:lnSpc>
              <a:buNone/>
            </a:pPr>
            <a:endParaRPr lang="en-US" sz="2200" dirty="0"/>
          </a:p>
          <a:p>
            <a:pPr marL="109728" lvl="0" indent="0">
              <a:lnSpc>
                <a:spcPct val="200000"/>
              </a:lnSpc>
              <a:buNone/>
              <a:tabLst>
                <a:tab pos="5029200" algn="l"/>
              </a:tabLst>
            </a:pPr>
            <a:r>
              <a:rPr lang="en-US" sz="1800" dirty="0"/>
              <a:t>Annual Risk &amp; Workload Assessment 	</a:t>
            </a:r>
            <a:r>
              <a:rPr lang="en-US" sz="1800" i="1" dirty="0">
                <a:solidFill>
                  <a:srgbClr val="FF0000"/>
                </a:solidFill>
              </a:rPr>
              <a:t>Complete</a:t>
            </a:r>
          </a:p>
          <a:p>
            <a:pPr marL="109728" lvl="0" indent="0">
              <a:lnSpc>
                <a:spcPct val="200000"/>
              </a:lnSpc>
              <a:buNone/>
              <a:tabLst>
                <a:tab pos="5029200" algn="l"/>
              </a:tabLst>
            </a:pPr>
            <a:r>
              <a:rPr lang="en-US" sz="1800" dirty="0"/>
              <a:t>Selection Criteria from Risk Assessment	</a:t>
            </a:r>
            <a:r>
              <a:rPr lang="en-US" sz="1800" i="1" dirty="0">
                <a:solidFill>
                  <a:srgbClr val="FF0000"/>
                </a:solidFill>
              </a:rPr>
              <a:t>Complete</a:t>
            </a:r>
          </a:p>
          <a:p>
            <a:pPr marL="109728" lvl="0" indent="0">
              <a:lnSpc>
                <a:spcPct val="200000"/>
              </a:lnSpc>
              <a:buNone/>
              <a:tabLst>
                <a:tab pos="5029200" algn="l"/>
              </a:tabLst>
            </a:pPr>
            <a:r>
              <a:rPr lang="en-US" sz="1800" dirty="0"/>
              <a:t>Final Selection of TTPIR Tribes &amp; Elements	</a:t>
            </a:r>
            <a:r>
              <a:rPr lang="en-US" sz="1800" i="1" dirty="0">
                <a:solidFill>
                  <a:srgbClr val="FF0000"/>
                </a:solidFill>
              </a:rPr>
              <a:t>Complete</a:t>
            </a:r>
          </a:p>
          <a:p>
            <a:pPr marL="109728" lvl="0" indent="0">
              <a:lnSpc>
                <a:spcPct val="200000"/>
              </a:lnSpc>
              <a:buNone/>
              <a:tabLst>
                <a:tab pos="5029200" algn="l"/>
              </a:tabLst>
            </a:pPr>
            <a:r>
              <a:rPr lang="en-US" sz="1800" dirty="0"/>
              <a:t>Early Notification – (15 Days Out)	</a:t>
            </a:r>
            <a:r>
              <a:rPr lang="en-US" sz="1800" i="1" dirty="0">
                <a:solidFill>
                  <a:srgbClr val="FF0000"/>
                </a:solidFill>
              </a:rPr>
              <a:t>Complete</a:t>
            </a:r>
          </a:p>
          <a:p>
            <a:pPr marL="109728" lvl="0" indent="0">
              <a:lnSpc>
                <a:spcPct val="200000"/>
              </a:lnSpc>
              <a:buNone/>
              <a:tabLst>
                <a:tab pos="5029200" algn="l"/>
              </a:tabLst>
            </a:pPr>
            <a:r>
              <a:rPr lang="en-US" sz="1800" dirty="0"/>
              <a:t>Send TTPIR Packages to Tribes (Allow 45 Days)	</a:t>
            </a:r>
            <a:r>
              <a:rPr lang="en-US" sz="1800" i="1" dirty="0">
                <a:solidFill>
                  <a:srgbClr val="FF0000"/>
                </a:solidFill>
              </a:rPr>
              <a:t>Complete</a:t>
            </a:r>
          </a:p>
          <a:p>
            <a:pPr marL="109728" lvl="0" indent="0">
              <a:lnSpc>
                <a:spcPct val="200000"/>
              </a:lnSpc>
              <a:buNone/>
              <a:tabLst>
                <a:tab pos="5029200" algn="l"/>
              </a:tabLst>
            </a:pPr>
            <a:r>
              <a:rPr lang="en-US" sz="1800" dirty="0"/>
              <a:t>Receive Completed TTPIR	</a:t>
            </a:r>
            <a:r>
              <a:rPr lang="en-US" sz="1800" i="1" dirty="0">
                <a:solidFill>
                  <a:srgbClr val="FF0000"/>
                </a:solidFill>
              </a:rPr>
              <a:t>In Progress</a:t>
            </a:r>
            <a:endParaRPr lang="en-US" sz="2300" i="1" baseline="30000" dirty="0">
              <a:solidFill>
                <a:srgbClr val="FF0000"/>
              </a:solidFill>
            </a:endParaRPr>
          </a:p>
          <a:p>
            <a:pPr marL="109728" lvl="0" indent="0">
              <a:lnSpc>
                <a:spcPct val="200000"/>
              </a:lnSpc>
              <a:buNone/>
              <a:tabLst>
                <a:tab pos="5029200" algn="l"/>
              </a:tabLst>
            </a:pPr>
            <a:r>
              <a:rPr lang="en-US" sz="1800" dirty="0"/>
              <a:t>Review / Confirmation Letter	June 30</a:t>
            </a:r>
            <a:r>
              <a:rPr lang="en-US" sz="1800" baseline="30000" dirty="0"/>
              <a:t>th</a:t>
            </a:r>
            <a:r>
              <a:rPr lang="en-US" sz="1800" dirty="0"/>
              <a:t> </a:t>
            </a:r>
          </a:p>
          <a:p>
            <a:pPr marL="109728" lvl="0" indent="0">
              <a:lnSpc>
                <a:spcPct val="200000"/>
              </a:lnSpc>
              <a:buNone/>
              <a:tabLst>
                <a:tab pos="5029200" algn="l"/>
              </a:tabLst>
            </a:pPr>
            <a:r>
              <a:rPr lang="en-US" sz="1800" dirty="0"/>
              <a:t>Draft pre-Final Program Information Report(s)	July</a:t>
            </a:r>
          </a:p>
          <a:p>
            <a:pPr marL="109728" lvl="0" indent="0">
              <a:lnSpc>
                <a:spcPct val="200000"/>
              </a:lnSpc>
              <a:buNone/>
              <a:tabLst>
                <a:tab pos="5029200" algn="l"/>
              </a:tabLst>
            </a:pPr>
            <a:r>
              <a:rPr lang="en-US" sz="1800" dirty="0"/>
              <a:t>Work to Develop Action Plan(s) if Necessary	August - September</a:t>
            </a:r>
          </a:p>
          <a:p>
            <a:pPr marL="109728" lvl="0" indent="0">
              <a:lnSpc>
                <a:spcPct val="200000"/>
              </a:lnSpc>
              <a:buNone/>
              <a:tabLst>
                <a:tab pos="5029200" algn="l"/>
              </a:tabLst>
            </a:pPr>
            <a:r>
              <a:rPr lang="en-US" sz="1800" dirty="0"/>
              <a:t>Input into Program Review Library and Tracker	September</a:t>
            </a:r>
          </a:p>
          <a:p>
            <a:pPr marL="109728" lvl="0" indent="0">
              <a:lnSpc>
                <a:spcPct val="200000"/>
              </a:lnSpc>
              <a:spcBef>
                <a:spcPts val="0"/>
              </a:spcBef>
              <a:buNone/>
              <a:tabLst>
                <a:tab pos="5029200" algn="l"/>
              </a:tabLst>
            </a:pPr>
            <a:r>
              <a:rPr lang="en-US" sz="1800" dirty="0"/>
              <a:t>Continue to Monitor Progress 	Rest of CY</a:t>
            </a:r>
          </a:p>
          <a:p>
            <a:pPr marL="109728" lvl="0" indent="0">
              <a:lnSpc>
                <a:spcPct val="200000"/>
              </a:lnSpc>
              <a:spcBef>
                <a:spcPts val="0"/>
              </a:spcBef>
              <a:buNone/>
              <a:tabLst>
                <a:tab pos="5029200" algn="l"/>
              </a:tabLst>
            </a:pPr>
            <a:r>
              <a:rPr lang="en-US" sz="1800" dirty="0"/>
              <a:t>Close-out TTPIR If Possible	Rest of CY</a:t>
            </a:r>
          </a:p>
          <a:p>
            <a:pPr marL="109728" lvl="0" indent="0">
              <a:lnSpc>
                <a:spcPct val="200000"/>
              </a:lnSpc>
              <a:spcBef>
                <a:spcPts val="0"/>
              </a:spcBef>
              <a:buNone/>
              <a:tabLst>
                <a:tab pos="4572000" algn="l"/>
              </a:tabLst>
            </a:pPr>
            <a:r>
              <a:rPr lang="en-US" dirty="0"/>
              <a:t>	</a:t>
            </a:r>
          </a:p>
        </p:txBody>
      </p:sp>
    </p:spTree>
    <p:extLst>
      <p:ext uri="{BB962C8B-B14F-4D97-AF65-F5344CB8AC3E}">
        <p14:creationId xmlns:p14="http://schemas.microsoft.com/office/powerpoint/2010/main" val="16197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Now – Iteration 1</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762000"/>
            <a:ext cx="8458200" cy="5943600"/>
          </a:xfrm>
        </p:spPr>
        <p:txBody>
          <a:bodyPr>
            <a:normAutofit/>
          </a:bodyPr>
          <a:lstStyle/>
          <a:p>
            <a:pPr marL="109728" indent="0">
              <a:lnSpc>
                <a:spcPct val="200000"/>
              </a:lnSpc>
              <a:buNone/>
            </a:pPr>
            <a:r>
              <a:rPr lang="en-US" sz="2400" dirty="0"/>
              <a:t>TTPIR Packages sent to Tribes on April 15</a:t>
            </a:r>
            <a:r>
              <a:rPr lang="en-US" sz="2400" baseline="30000" dirty="0"/>
              <a:t>th.</a:t>
            </a:r>
            <a:endParaRPr lang="en-US" sz="2400" dirty="0"/>
          </a:p>
          <a:p>
            <a:pPr marL="109728" indent="0">
              <a:lnSpc>
                <a:spcPct val="200000"/>
              </a:lnSpc>
              <a:buNone/>
            </a:pPr>
            <a:r>
              <a:rPr lang="en-US" sz="2400" dirty="0"/>
              <a:t>Allow Tribes 45 Days to Complete.</a:t>
            </a:r>
          </a:p>
          <a:p>
            <a:pPr marL="109728" indent="0">
              <a:lnSpc>
                <a:spcPct val="200000"/>
              </a:lnSpc>
              <a:buNone/>
            </a:pPr>
            <a:r>
              <a:rPr lang="en-US" sz="2400" dirty="0"/>
              <a:t>Extensions have been Requested and Approved</a:t>
            </a:r>
          </a:p>
          <a:p>
            <a:pPr marL="109728" lvl="0" indent="0">
              <a:lnSpc>
                <a:spcPct val="200000"/>
              </a:lnSpc>
              <a:buNone/>
              <a:tabLst>
                <a:tab pos="5029200" algn="l"/>
              </a:tabLst>
            </a:pPr>
            <a:r>
              <a:rPr lang="en-US" sz="2400" dirty="0"/>
              <a:t>17 Tribes Selected.</a:t>
            </a:r>
          </a:p>
          <a:p>
            <a:pPr marL="109728" lvl="0" indent="0">
              <a:lnSpc>
                <a:spcPct val="200000"/>
              </a:lnSpc>
              <a:buNone/>
              <a:tabLst>
                <a:tab pos="5029200" algn="l"/>
              </a:tabLst>
            </a:pPr>
            <a:r>
              <a:rPr lang="en-US" sz="2400" dirty="0"/>
              <a:t>2 Program Areas per Tribe.</a:t>
            </a:r>
          </a:p>
          <a:p>
            <a:pPr marL="109728" lvl="0" indent="0">
              <a:lnSpc>
                <a:spcPct val="200000"/>
              </a:lnSpc>
              <a:buNone/>
              <a:tabLst>
                <a:tab pos="5029200" algn="l"/>
              </a:tabLst>
            </a:pPr>
            <a:r>
              <a:rPr lang="en-US" sz="2400" dirty="0"/>
              <a:t>34 Total Reviews Being Conducted</a:t>
            </a:r>
            <a:r>
              <a:rPr lang="en-US" sz="2000" dirty="0"/>
              <a:t>.</a:t>
            </a:r>
          </a:p>
          <a:p>
            <a:pPr marL="109728" lvl="0" indent="0">
              <a:lnSpc>
                <a:spcPct val="200000"/>
              </a:lnSpc>
              <a:spcBef>
                <a:spcPts val="0"/>
              </a:spcBef>
              <a:buNone/>
              <a:tabLst>
                <a:tab pos="4572000" algn="l"/>
              </a:tabLst>
            </a:pPr>
            <a:r>
              <a:rPr lang="en-US" dirty="0"/>
              <a:t>	</a:t>
            </a:r>
          </a:p>
        </p:txBody>
      </p:sp>
    </p:spTree>
    <p:extLst>
      <p:ext uri="{BB962C8B-B14F-4D97-AF65-F5344CB8AC3E}">
        <p14:creationId xmlns:p14="http://schemas.microsoft.com/office/powerpoint/2010/main" val="225024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Now – Iteration 1</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762000"/>
            <a:ext cx="8458200" cy="5943600"/>
          </a:xfrm>
        </p:spPr>
        <p:txBody>
          <a:bodyPr>
            <a:normAutofit/>
          </a:bodyPr>
          <a:lstStyle/>
          <a:p>
            <a:pPr marL="109728" indent="0">
              <a:lnSpc>
                <a:spcPct val="200000"/>
              </a:lnSpc>
              <a:buNone/>
            </a:pPr>
            <a:r>
              <a:rPr lang="en-US" sz="2400" dirty="0"/>
              <a:t>TTPIR Package</a:t>
            </a:r>
          </a:p>
          <a:p>
            <a:pPr lvl="1">
              <a:lnSpc>
                <a:spcPct val="200000"/>
              </a:lnSpc>
              <a:buClrTx/>
              <a:buSzPct val="100000"/>
              <a:buFont typeface="Arial" panose="020B0604020202020204" pitchFamily="34" charset="0"/>
              <a:buChar char="•"/>
            </a:pPr>
            <a:r>
              <a:rPr lang="en-US" sz="2400" dirty="0"/>
              <a:t>Cover Letter or Email Describing Process and Next Steps</a:t>
            </a:r>
          </a:p>
          <a:p>
            <a:pPr lvl="1">
              <a:lnSpc>
                <a:spcPct val="200000"/>
              </a:lnSpc>
              <a:buClrTx/>
              <a:buSzPct val="100000"/>
              <a:buFont typeface="Arial" panose="020B0604020202020204" pitchFamily="34" charset="0"/>
              <a:buChar char="•"/>
            </a:pPr>
            <a:r>
              <a:rPr lang="en-US" sz="2400" dirty="0"/>
              <a:t>Question Guides for Program Areas Being Reviewed</a:t>
            </a:r>
          </a:p>
          <a:p>
            <a:pPr lvl="1">
              <a:lnSpc>
                <a:spcPct val="200000"/>
              </a:lnSpc>
              <a:buClrTx/>
              <a:buSzPct val="100000"/>
              <a:buFont typeface="Arial" panose="020B0604020202020204" pitchFamily="34" charset="0"/>
              <a:buChar char="•"/>
            </a:pPr>
            <a:r>
              <a:rPr lang="en-US" sz="2400" dirty="0"/>
              <a:t>Sample of Question Guide</a:t>
            </a:r>
          </a:p>
          <a:p>
            <a:pPr lvl="1">
              <a:lnSpc>
                <a:spcPct val="200000"/>
              </a:lnSpc>
              <a:buClrTx/>
              <a:buSzPct val="100000"/>
              <a:buFont typeface="Arial" panose="020B0604020202020204" pitchFamily="34" charset="0"/>
              <a:buChar char="•"/>
            </a:pPr>
            <a:r>
              <a:rPr lang="en-US" sz="2400" dirty="0"/>
              <a:t>TTPIR Information Tool Guidance</a:t>
            </a:r>
          </a:p>
          <a:p>
            <a:pPr marL="109728" lvl="0" indent="0">
              <a:lnSpc>
                <a:spcPct val="200000"/>
              </a:lnSpc>
              <a:spcBef>
                <a:spcPts val="0"/>
              </a:spcBef>
              <a:buNone/>
              <a:tabLst>
                <a:tab pos="4572000" algn="l"/>
              </a:tabLst>
            </a:pPr>
            <a:r>
              <a:rPr lang="en-US" dirty="0"/>
              <a:t>	</a:t>
            </a:r>
          </a:p>
        </p:txBody>
      </p:sp>
    </p:spTree>
    <p:extLst>
      <p:ext uri="{BB962C8B-B14F-4D97-AF65-F5344CB8AC3E}">
        <p14:creationId xmlns:p14="http://schemas.microsoft.com/office/powerpoint/2010/main" val="240803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Transportation, Office of Public Affairs, Washington, D.C., www.dot.gov/affairs/briefing.htm - News">
            <a:extLst>
              <a:ext uri="{FF2B5EF4-FFF2-40B4-BE49-F238E27FC236}">
                <a16:creationId xmlns:a16="http://schemas.microsoft.com/office/drawing/2014/main" id="{A995E241-0F1F-4835-8C13-A2A578340C6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1880" b="9796"/>
          <a:stretch>
            <a:fillRect/>
          </a:stretch>
        </p:blipFill>
        <p:spPr bwMode="auto">
          <a:xfrm>
            <a:off x="318839" y="267917"/>
            <a:ext cx="2575746" cy="1931811"/>
          </a:xfrm>
          <a:prstGeom prst="rect">
            <a:avLst/>
          </a:prstGeom>
          <a:noFill/>
          <a:ln w="9525">
            <a:noFill/>
            <a:miter lim="800000"/>
            <a:headEnd/>
            <a:tailEnd/>
          </a:ln>
        </p:spPr>
      </p:pic>
      <p:pic>
        <p:nvPicPr>
          <p:cNvPr id="6" name="Picture 5">
            <a:extLst>
              <a:ext uri="{FF2B5EF4-FFF2-40B4-BE49-F238E27FC236}">
                <a16:creationId xmlns:a16="http://schemas.microsoft.com/office/drawing/2014/main" id="{1FA6AE7A-4D8D-492B-B73F-1C5D48690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618816"/>
            <a:ext cx="2170066" cy="2170066"/>
          </a:xfrm>
          <a:prstGeom prst="rect">
            <a:avLst/>
          </a:prstGeom>
        </p:spPr>
      </p:pic>
      <p:sp>
        <p:nvSpPr>
          <p:cNvPr id="7" name="TextBox 6">
            <a:extLst>
              <a:ext uri="{FF2B5EF4-FFF2-40B4-BE49-F238E27FC236}">
                <a16:creationId xmlns:a16="http://schemas.microsoft.com/office/drawing/2014/main" id="{98FD6D84-D1E5-4259-B7D0-F2FAEC3860FD}"/>
              </a:ext>
            </a:extLst>
          </p:cNvPr>
          <p:cNvSpPr txBox="1"/>
          <p:nvPr/>
        </p:nvSpPr>
        <p:spPr>
          <a:xfrm>
            <a:off x="2398666" y="495158"/>
            <a:ext cx="6669134" cy="4247317"/>
          </a:xfrm>
          <a:prstGeom prst="rect">
            <a:avLst/>
          </a:prstGeom>
          <a:noFill/>
        </p:spPr>
        <p:txBody>
          <a:bodyPr wrap="square" rtlCol="0">
            <a:spAutoFit/>
          </a:bodyPr>
          <a:lstStyle/>
          <a:p>
            <a:r>
              <a:rPr lang="en-US" dirty="0"/>
              <a:t>Greg Newhouse</a:t>
            </a:r>
          </a:p>
          <a:p>
            <a:r>
              <a:rPr lang="en-US" dirty="0"/>
              <a:t>FHWA Office of Tribal Transportation</a:t>
            </a:r>
          </a:p>
          <a:p>
            <a:r>
              <a:rPr lang="en-US" dirty="0"/>
              <a:t>Program Management Analyst</a:t>
            </a:r>
          </a:p>
          <a:p>
            <a:endParaRPr lang="en-US" dirty="0"/>
          </a:p>
          <a:p>
            <a:pPr marL="285750" indent="-285750">
              <a:buFont typeface="Arial" panose="020B0604020202020204" pitchFamily="34" charset="0"/>
              <a:buChar char="•"/>
            </a:pPr>
            <a:r>
              <a:rPr lang="en-US" dirty="0"/>
              <a:t>FHWA OTT 					2+ Yrs.</a:t>
            </a:r>
          </a:p>
          <a:p>
            <a:endParaRPr lang="en-US" dirty="0"/>
          </a:p>
          <a:p>
            <a:pPr marL="285750" indent="-285750">
              <a:buFont typeface="Arial" panose="020B0604020202020204" pitchFamily="34" charset="0"/>
              <a:buChar char="•"/>
            </a:pPr>
            <a:r>
              <a:rPr lang="en-US" dirty="0"/>
              <a:t>FHWA Wisconsin Division Office</a:t>
            </a:r>
          </a:p>
          <a:p>
            <a:pPr marL="284163"/>
            <a:r>
              <a:rPr lang="en-US" dirty="0"/>
              <a:t>Program &amp; Project Delivery Engineer		3 Yrs.</a:t>
            </a:r>
          </a:p>
          <a:p>
            <a:endParaRPr lang="en-US" dirty="0"/>
          </a:p>
          <a:p>
            <a:pPr marL="285750" indent="-285750">
              <a:buFont typeface="Arial" panose="020B0604020202020204" pitchFamily="34" charset="0"/>
              <a:buChar char="•"/>
            </a:pPr>
            <a:r>
              <a:rPr lang="en-US" dirty="0"/>
              <a:t>Bureau of Indian Affairs</a:t>
            </a:r>
          </a:p>
          <a:p>
            <a:pPr indent="284163"/>
            <a:r>
              <a:rPr lang="en-US" dirty="0"/>
              <a:t>Midwest Regional Office</a:t>
            </a:r>
          </a:p>
          <a:p>
            <a:pPr indent="284163"/>
            <a:r>
              <a:rPr lang="en-US" dirty="0"/>
              <a:t>Highway Engineer				15 Yrs.</a:t>
            </a:r>
          </a:p>
          <a:p>
            <a:endParaRPr lang="en-US" dirty="0"/>
          </a:p>
          <a:p>
            <a:pPr marL="285750" indent="-285750">
              <a:buFont typeface="Arial" panose="020B0604020202020204" pitchFamily="34" charset="0"/>
              <a:buChar char="•"/>
            </a:pPr>
            <a:r>
              <a:rPr lang="en-US" dirty="0"/>
              <a:t>Alliant Techsystems Inc.</a:t>
            </a:r>
          </a:p>
          <a:p>
            <a:pPr indent="284163"/>
            <a:r>
              <a:rPr lang="en-US" dirty="0"/>
              <a:t>Test and Evaluation Engineer			12 Yrs.</a:t>
            </a:r>
          </a:p>
        </p:txBody>
      </p:sp>
    </p:spTree>
    <p:extLst>
      <p:ext uri="{BB962C8B-B14F-4D97-AF65-F5344CB8AC3E}">
        <p14:creationId xmlns:p14="http://schemas.microsoft.com/office/powerpoint/2010/main" val="177842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Now – Iteration 1</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762000"/>
            <a:ext cx="8458200" cy="5943600"/>
          </a:xfrm>
        </p:spPr>
        <p:txBody>
          <a:bodyPr>
            <a:normAutofit/>
          </a:bodyPr>
          <a:lstStyle/>
          <a:p>
            <a:pPr marL="109728" indent="0">
              <a:lnSpc>
                <a:spcPct val="200000"/>
              </a:lnSpc>
              <a:buNone/>
            </a:pPr>
            <a:r>
              <a:rPr lang="en-US" sz="2400" dirty="0"/>
              <a:t> </a:t>
            </a:r>
          </a:p>
          <a:p>
            <a:pPr marL="109728" lvl="0" indent="0">
              <a:lnSpc>
                <a:spcPct val="200000"/>
              </a:lnSpc>
              <a:spcBef>
                <a:spcPts val="0"/>
              </a:spcBef>
              <a:buNone/>
              <a:tabLst>
                <a:tab pos="4572000" algn="l"/>
              </a:tabLst>
            </a:pPr>
            <a:r>
              <a:rPr lang="en-US" dirty="0"/>
              <a:t>	</a:t>
            </a:r>
          </a:p>
        </p:txBody>
      </p:sp>
      <p:pic>
        <p:nvPicPr>
          <p:cNvPr id="5" name="Picture 4">
            <a:extLst>
              <a:ext uri="{FF2B5EF4-FFF2-40B4-BE49-F238E27FC236}">
                <a16:creationId xmlns:a16="http://schemas.microsoft.com/office/drawing/2014/main" id="{6F67970C-3689-4A61-BE3E-25A1EC835C06}"/>
              </a:ext>
            </a:extLst>
          </p:cNvPr>
          <p:cNvPicPr>
            <a:picLocks noChangeAspect="1"/>
          </p:cNvPicPr>
          <p:nvPr/>
        </p:nvPicPr>
        <p:blipFill>
          <a:blip r:embed="rId2"/>
          <a:stretch>
            <a:fillRect/>
          </a:stretch>
        </p:blipFill>
        <p:spPr>
          <a:xfrm>
            <a:off x="487115" y="1066800"/>
            <a:ext cx="8001754" cy="3352800"/>
          </a:xfrm>
          <a:prstGeom prst="rect">
            <a:avLst/>
          </a:prstGeom>
        </p:spPr>
      </p:pic>
    </p:spTree>
    <p:extLst>
      <p:ext uri="{BB962C8B-B14F-4D97-AF65-F5344CB8AC3E}">
        <p14:creationId xmlns:p14="http://schemas.microsoft.com/office/powerpoint/2010/main" val="1123384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 Now – Iteration 1</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762000"/>
            <a:ext cx="8458200" cy="5943600"/>
          </a:xfrm>
        </p:spPr>
        <p:txBody>
          <a:bodyPr>
            <a:normAutofit/>
          </a:bodyPr>
          <a:lstStyle/>
          <a:p>
            <a:pPr marL="109728" indent="0">
              <a:lnSpc>
                <a:spcPct val="200000"/>
              </a:lnSpc>
              <a:buNone/>
            </a:pPr>
            <a:r>
              <a:rPr lang="en-US" sz="2400" dirty="0"/>
              <a:t> </a:t>
            </a:r>
          </a:p>
          <a:p>
            <a:pPr marL="109728" lvl="0" indent="0">
              <a:lnSpc>
                <a:spcPct val="200000"/>
              </a:lnSpc>
              <a:spcBef>
                <a:spcPts val="0"/>
              </a:spcBef>
              <a:buNone/>
              <a:tabLst>
                <a:tab pos="4572000" algn="l"/>
              </a:tabLst>
            </a:pPr>
            <a:r>
              <a:rPr lang="en-US" dirty="0"/>
              <a:t>	</a:t>
            </a:r>
          </a:p>
        </p:txBody>
      </p:sp>
      <p:pic>
        <p:nvPicPr>
          <p:cNvPr id="2" name="Picture 1">
            <a:extLst>
              <a:ext uri="{FF2B5EF4-FFF2-40B4-BE49-F238E27FC236}">
                <a16:creationId xmlns:a16="http://schemas.microsoft.com/office/drawing/2014/main" id="{BCA6EC06-FDDD-42A5-8308-4B3453590B94}"/>
              </a:ext>
            </a:extLst>
          </p:cNvPr>
          <p:cNvPicPr>
            <a:picLocks noChangeAspect="1"/>
          </p:cNvPicPr>
          <p:nvPr/>
        </p:nvPicPr>
        <p:blipFill>
          <a:blip r:embed="rId2"/>
          <a:stretch>
            <a:fillRect/>
          </a:stretch>
        </p:blipFill>
        <p:spPr>
          <a:xfrm>
            <a:off x="1081737" y="1307408"/>
            <a:ext cx="6980525" cy="4243184"/>
          </a:xfrm>
          <a:prstGeom prst="rect">
            <a:avLst/>
          </a:prstGeom>
        </p:spPr>
      </p:pic>
    </p:spTree>
    <p:extLst>
      <p:ext uri="{BB962C8B-B14F-4D97-AF65-F5344CB8AC3E}">
        <p14:creationId xmlns:p14="http://schemas.microsoft.com/office/powerpoint/2010/main" val="59015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1D40A8-34FD-46D8-A31B-D01F054392FE}"/>
              </a:ext>
            </a:extLst>
          </p:cNvPr>
          <p:cNvSpPr>
            <a:spLocks noGrp="1"/>
          </p:cNvSpPr>
          <p:nvPr>
            <p:ph idx="1"/>
          </p:nvPr>
        </p:nvSpPr>
        <p:spPr>
          <a:xfrm>
            <a:off x="457200" y="990600"/>
            <a:ext cx="8229600" cy="5562600"/>
          </a:xfrm>
        </p:spPr>
        <p:txBody>
          <a:bodyPr>
            <a:normAutofit/>
          </a:bodyPr>
          <a:lstStyle/>
          <a:p>
            <a:pPr marL="114300" lvl="1" indent="0">
              <a:buNone/>
              <a:tabLst>
                <a:tab pos="457200" algn="l"/>
              </a:tabLst>
            </a:pPr>
            <a:endParaRPr lang="en-US" sz="1400" dirty="0"/>
          </a:p>
          <a:p>
            <a:pPr marL="400050" lvl="1" indent="-285750">
              <a:buClrTx/>
              <a:buSzPct val="120000"/>
              <a:buFont typeface="Arial" panose="020B0604020202020204" pitchFamily="34" charset="0"/>
              <a:buChar char="•"/>
            </a:pPr>
            <a:r>
              <a:rPr lang="en-US" sz="2400" dirty="0"/>
              <a:t>FHWA OTT Participating in National Pilot for Next Generation of Program Reviews.</a:t>
            </a:r>
          </a:p>
          <a:p>
            <a:pPr marL="400050" lvl="1" indent="-285750">
              <a:buClrTx/>
              <a:buSzPct val="120000"/>
              <a:buFont typeface="Arial" panose="020B0604020202020204" pitchFamily="34" charset="0"/>
              <a:buChar char="•"/>
            </a:pPr>
            <a:endParaRPr lang="en-US" sz="2400" dirty="0"/>
          </a:p>
          <a:p>
            <a:pPr marL="400050" lvl="1" indent="-285750">
              <a:buClrTx/>
              <a:buSzPct val="120000"/>
              <a:buFont typeface="Arial" panose="020B0604020202020204" pitchFamily="34" charset="0"/>
              <a:buChar char="•"/>
            </a:pPr>
            <a:r>
              <a:rPr lang="en-US" sz="2400" dirty="0"/>
              <a:t>FY21 Iteration # 2 is being Developed for an Additional 18 Tribes.  </a:t>
            </a:r>
          </a:p>
          <a:p>
            <a:pPr marL="400050" lvl="1" indent="-285750">
              <a:buClrTx/>
              <a:buSzPct val="120000"/>
              <a:buFont typeface="Arial" panose="020B0604020202020204" pitchFamily="34" charset="0"/>
              <a:buChar char="•"/>
            </a:pPr>
            <a:endParaRPr lang="en-US" sz="2400" dirty="0"/>
          </a:p>
          <a:p>
            <a:pPr marL="400050" lvl="1" indent="-285750">
              <a:buClrTx/>
              <a:buSzPct val="120000"/>
              <a:buFont typeface="Arial" panose="020B0604020202020204" pitchFamily="34" charset="0"/>
              <a:buChar char="•"/>
            </a:pPr>
            <a:r>
              <a:rPr lang="en-US" sz="2400" dirty="0"/>
              <a:t>Work with BIA to Assist in Process</a:t>
            </a:r>
          </a:p>
        </p:txBody>
      </p:sp>
      <p:sp>
        <p:nvSpPr>
          <p:cNvPr id="3" name="Title 2">
            <a:extLst>
              <a:ext uri="{FF2B5EF4-FFF2-40B4-BE49-F238E27FC236}">
                <a16:creationId xmlns:a16="http://schemas.microsoft.com/office/drawing/2014/main" id="{A90C4E25-F4E6-4AEE-BAAF-8A5E0E5EC99E}"/>
              </a:ext>
            </a:extLst>
          </p:cNvPr>
          <p:cNvSpPr>
            <a:spLocks noGrp="1"/>
          </p:cNvSpPr>
          <p:nvPr>
            <p:ph type="title"/>
          </p:nvPr>
        </p:nvSpPr>
        <p:spPr>
          <a:xfrm>
            <a:off x="457200" y="274638"/>
            <a:ext cx="8229600" cy="792162"/>
          </a:xfrm>
        </p:spPr>
        <p:txBody>
          <a:bodyPr>
            <a:normAutofit/>
          </a:bodyPr>
          <a:lstStyle/>
          <a:p>
            <a:pPr algn="ctr"/>
            <a:r>
              <a:rPr lang="en-US" sz="2400" dirty="0"/>
              <a:t>TTPIR Next Steps</a:t>
            </a:r>
          </a:p>
        </p:txBody>
      </p:sp>
    </p:spTree>
    <p:extLst>
      <p:ext uri="{BB962C8B-B14F-4D97-AF65-F5344CB8AC3E}">
        <p14:creationId xmlns:p14="http://schemas.microsoft.com/office/powerpoint/2010/main" val="245265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36BEEF-7841-4604-9C44-5FDFE9ED3262}"/>
              </a:ext>
            </a:extLst>
          </p:cNvPr>
          <p:cNvSpPr>
            <a:spLocks noGrp="1"/>
          </p:cNvSpPr>
          <p:nvPr>
            <p:ph idx="1"/>
          </p:nvPr>
        </p:nvSpPr>
        <p:spPr>
          <a:xfrm>
            <a:off x="463826" y="2971800"/>
            <a:ext cx="8229600" cy="3090672"/>
          </a:xfrm>
        </p:spPr>
        <p:txBody>
          <a:bodyPr>
            <a:normAutofit/>
          </a:bodyPr>
          <a:lstStyle/>
          <a:p>
            <a:pPr marL="109728" indent="0">
              <a:buNone/>
            </a:pPr>
            <a:r>
              <a:rPr lang="en-US" sz="1800" i="1" dirty="0"/>
              <a:t>Gregory J. Newhouse</a:t>
            </a:r>
            <a:endParaRPr lang="en-US" sz="1800" dirty="0"/>
          </a:p>
          <a:p>
            <a:pPr marL="109728" indent="0">
              <a:buNone/>
            </a:pPr>
            <a:r>
              <a:rPr lang="en-US" sz="1800" i="1" dirty="0"/>
              <a:t>Program/Management Analyst</a:t>
            </a:r>
            <a:endParaRPr lang="en-US" sz="1800" dirty="0"/>
          </a:p>
          <a:p>
            <a:pPr marL="109728" indent="0">
              <a:buNone/>
            </a:pPr>
            <a:r>
              <a:rPr lang="en-US" sz="1800" i="1" dirty="0"/>
              <a:t>FHWA – Office of Tribal Transportation TTP</a:t>
            </a:r>
            <a:endParaRPr lang="en-US" sz="1800" dirty="0"/>
          </a:p>
          <a:p>
            <a:pPr marL="109728" indent="0">
              <a:buNone/>
            </a:pPr>
            <a:r>
              <a:rPr lang="en-US" sz="1800" dirty="0"/>
              <a:t>West 525 Junction Road, Suite 8000</a:t>
            </a:r>
            <a:br>
              <a:rPr lang="en-US" sz="1800" dirty="0"/>
            </a:br>
            <a:r>
              <a:rPr lang="en-US" sz="1800" dirty="0"/>
              <a:t>Madison, WI 53717</a:t>
            </a:r>
          </a:p>
          <a:p>
            <a:pPr marL="109728" indent="0">
              <a:buNone/>
            </a:pPr>
            <a:r>
              <a:rPr lang="en-US" sz="1800" dirty="0"/>
              <a:t>Office: 608-829-7521</a:t>
            </a:r>
          </a:p>
          <a:p>
            <a:pPr marL="109728" indent="0">
              <a:buNone/>
            </a:pPr>
            <a:r>
              <a:rPr lang="en-US" sz="1800" dirty="0"/>
              <a:t>Cell: 715-292-3250</a:t>
            </a:r>
          </a:p>
          <a:p>
            <a:pPr marL="109728" indent="0">
              <a:buNone/>
            </a:pPr>
            <a:r>
              <a:rPr lang="en-US" sz="1800" dirty="0"/>
              <a:t>Gregory.Newhouse@dot.gov</a:t>
            </a:r>
          </a:p>
          <a:p>
            <a:pPr marL="109728" indent="0">
              <a:buNone/>
            </a:pPr>
            <a:endParaRPr lang="en-US" sz="1200" dirty="0">
              <a:latin typeface="+mj-lt"/>
            </a:endParaRPr>
          </a:p>
        </p:txBody>
      </p:sp>
      <p:sp>
        <p:nvSpPr>
          <p:cNvPr id="3" name="Title 2">
            <a:extLst>
              <a:ext uri="{FF2B5EF4-FFF2-40B4-BE49-F238E27FC236}">
                <a16:creationId xmlns:a16="http://schemas.microsoft.com/office/drawing/2014/main" id="{C444801A-662D-4289-BD06-3E60DDA1DF02}"/>
              </a:ext>
            </a:extLst>
          </p:cNvPr>
          <p:cNvSpPr>
            <a:spLocks noGrp="1"/>
          </p:cNvSpPr>
          <p:nvPr>
            <p:ph type="title"/>
          </p:nvPr>
        </p:nvSpPr>
        <p:spPr>
          <a:xfrm>
            <a:off x="463826" y="1219200"/>
            <a:ext cx="8229600" cy="1143000"/>
          </a:xfrm>
        </p:spPr>
        <p:txBody>
          <a:bodyPr>
            <a:noAutofit/>
          </a:bodyPr>
          <a:lstStyle/>
          <a:p>
            <a:pPr algn="ctr"/>
            <a:r>
              <a:rPr lang="en-US" sz="7200" dirty="0">
                <a:solidFill>
                  <a:srgbClr val="00B0F0"/>
                </a:solidFill>
                <a:effectLst/>
              </a:rPr>
              <a:t>Questions?</a:t>
            </a:r>
          </a:p>
        </p:txBody>
      </p:sp>
    </p:spTree>
    <p:extLst>
      <p:ext uri="{BB962C8B-B14F-4D97-AF65-F5344CB8AC3E}">
        <p14:creationId xmlns:p14="http://schemas.microsoft.com/office/powerpoint/2010/main" val="163341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6888D-4FC6-4885-B028-A8B712AD4ED7}"/>
              </a:ext>
            </a:extLst>
          </p:cNvPr>
          <p:cNvSpPr>
            <a:spLocks noGrp="1"/>
          </p:cNvSpPr>
          <p:nvPr>
            <p:ph idx="1"/>
          </p:nvPr>
        </p:nvSpPr>
        <p:spPr>
          <a:xfrm>
            <a:off x="457200" y="2133600"/>
            <a:ext cx="8229600" cy="4525963"/>
          </a:xfrm>
        </p:spPr>
        <p:txBody>
          <a:bodyPr>
            <a:normAutofit fontScale="47500" lnSpcReduction="20000"/>
          </a:bodyPr>
          <a:lstStyle/>
          <a:p>
            <a:pPr marL="0" marR="0" indent="0">
              <a:lnSpc>
                <a:spcPct val="107000"/>
              </a:lnSpc>
              <a:spcBef>
                <a:spcPts val="0"/>
              </a:spcBef>
              <a:spcAft>
                <a:spcPts val="800"/>
              </a:spcAft>
              <a:buNone/>
            </a:pPr>
            <a:r>
              <a:rPr lang="en-US" sz="5100" dirty="0">
                <a:latin typeface="Calibri" panose="020F0502020204030204" pitchFamily="34" charset="0"/>
                <a:ea typeface="Calibri" panose="020F0502020204030204" pitchFamily="34" charset="0"/>
                <a:cs typeface="Times New Roman" panose="02020603050405020304" pitchFamily="18" charset="0"/>
              </a:rPr>
              <a:t>§170.703   What program reviews do the Secretaries conduct?</a:t>
            </a:r>
          </a:p>
          <a:p>
            <a:pPr marL="914400" marR="0" indent="-914400">
              <a:lnSpc>
                <a:spcPct val="107000"/>
              </a:lnSpc>
              <a:spcBef>
                <a:spcPts val="0"/>
              </a:spcBef>
              <a:spcAft>
                <a:spcPts val="800"/>
              </a:spcAft>
              <a:buClrTx/>
              <a:buSzPct val="75000"/>
              <a:buAutoNum type="alphaLcParenR"/>
            </a:pPr>
            <a:r>
              <a:rPr lang="en-US" sz="5100" dirty="0">
                <a:latin typeface="Calibri" panose="020F0502020204030204" pitchFamily="34" charset="0"/>
                <a:ea typeface="Calibri" panose="020F0502020204030204" pitchFamily="34" charset="0"/>
                <a:cs typeface="Times New Roman" panose="02020603050405020304" pitchFamily="18" charset="0"/>
              </a:rPr>
              <a:t>In accordance with title 23, the national business plan, 2 CFR part 200, and the Program Agreement or other appropriate agreements, BIADOT and FHWA shall conduct formal program reviews of BIA Regional Offices or Tribes to examine program procedures and identify improvements. </a:t>
            </a:r>
          </a:p>
          <a:p>
            <a:pPr marL="914400" marR="0" indent="-914400">
              <a:lnSpc>
                <a:spcPct val="107000"/>
              </a:lnSpc>
              <a:spcBef>
                <a:spcPts val="0"/>
              </a:spcBef>
              <a:spcAft>
                <a:spcPts val="800"/>
              </a:spcAft>
              <a:buClrTx/>
              <a:buSzPct val="75000"/>
              <a:buFont typeface="+mj-lt"/>
              <a:buAutoNum type="alphaLcParenR"/>
            </a:pPr>
            <a:r>
              <a:rPr lang="en-US" sz="5100" dirty="0">
                <a:latin typeface="Calibri" panose="020F0502020204030204" pitchFamily="34" charset="0"/>
                <a:ea typeface="Calibri" panose="020F0502020204030204" pitchFamily="34" charset="0"/>
                <a:cs typeface="Times New Roman" panose="02020603050405020304" pitchFamily="18" charset="0"/>
              </a:rPr>
              <a:t>The review will provide recommendations to improve the program, processes and controls of management, planning, design, construction, financial and administration activities.</a:t>
            </a:r>
          </a:p>
        </p:txBody>
      </p:sp>
      <p:sp>
        <p:nvSpPr>
          <p:cNvPr id="3" name="Title 2">
            <a:extLst>
              <a:ext uri="{FF2B5EF4-FFF2-40B4-BE49-F238E27FC236}">
                <a16:creationId xmlns:a16="http://schemas.microsoft.com/office/drawing/2014/main" id="{B4416470-DDB4-480E-917D-019ACFBB7576}"/>
              </a:ext>
            </a:extLst>
          </p:cNvPr>
          <p:cNvSpPr>
            <a:spLocks noGrp="1"/>
          </p:cNvSpPr>
          <p:nvPr>
            <p:ph type="title"/>
          </p:nvPr>
        </p:nvSpPr>
        <p:spPr/>
        <p:txBody>
          <a:bodyPr>
            <a:noAutofit/>
          </a:bodyPr>
          <a:lstStyle/>
          <a:p>
            <a:pPr algn="ctr"/>
            <a:r>
              <a:rPr lang="en-US" sz="3600" i="1" dirty="0">
                <a:effectLst/>
                <a:latin typeface="Calibri" panose="020F0502020204030204" pitchFamily="34" charset="0"/>
                <a:cs typeface="Calibri" panose="020F0502020204030204" pitchFamily="34" charset="0"/>
              </a:rPr>
              <a:t>Why Do Program Reviews?</a:t>
            </a:r>
            <a:br>
              <a:rPr lang="en-US" sz="3600" i="1" dirty="0">
                <a:effectLst/>
                <a:latin typeface="Calibri" panose="020F0502020204030204" pitchFamily="34" charset="0"/>
                <a:cs typeface="Calibri" panose="020F0502020204030204" pitchFamily="34" charset="0"/>
              </a:rPr>
            </a:br>
            <a:r>
              <a:rPr lang="en-US" sz="3600" i="1" dirty="0">
                <a:effectLst/>
                <a:latin typeface="Calibri" panose="020F0502020204030204" pitchFamily="34" charset="0"/>
                <a:cs typeface="Calibri" panose="020F0502020204030204" pitchFamily="34" charset="0"/>
              </a:rPr>
              <a:t>Stewardship and Oversight Requirements</a:t>
            </a:r>
            <a:endParaRPr lang="en-US" sz="3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841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6888D-4FC6-4885-B028-A8B712AD4ED7}"/>
              </a:ext>
            </a:extLst>
          </p:cNvPr>
          <p:cNvSpPr>
            <a:spLocks noGrp="1"/>
          </p:cNvSpPr>
          <p:nvPr>
            <p:ph idx="1"/>
          </p:nvPr>
        </p:nvSpPr>
        <p:spPr/>
        <p:txBody>
          <a:bodyPr>
            <a:normAutofit fontScale="47500" lnSpcReduction="20000"/>
          </a:bodyPr>
          <a:lstStyle/>
          <a:p>
            <a:pPr marL="0" marR="0" indent="0">
              <a:lnSpc>
                <a:spcPct val="107000"/>
              </a:lnSpc>
              <a:spcBef>
                <a:spcPts val="0"/>
              </a:spcBef>
              <a:spcAft>
                <a:spcPts val="800"/>
              </a:spcAft>
              <a:buNone/>
            </a:pPr>
            <a:r>
              <a:rPr lang="en-US" sz="5100"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Through mutual respect and understanding, enhance the quality of life in Tribal communities by supporting the Tribes’ delivery of transportation programs.  </a:t>
            </a:r>
          </a:p>
          <a:p>
            <a:pPr marL="0" marR="0" indent="0" algn="ctr">
              <a:lnSpc>
                <a:spcPct val="107000"/>
              </a:lnSpc>
              <a:spcBef>
                <a:spcPts val="0"/>
              </a:spcBef>
              <a:spcAft>
                <a:spcPts val="800"/>
              </a:spcAft>
              <a:buNone/>
            </a:pPr>
            <a:endParaRPr lang="en-US" sz="5100" i="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5100"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Derive a process to fulfill S&amp;O requirements and to assist the tribes in the delivery of the TTP program by identifying program areas that may require technical assistance or training.</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5900" dirty="0">
                <a:latin typeface="Calibri" panose="020F0502020204030204" pitchFamily="34" charset="0"/>
                <a:ea typeface="Calibri" panose="020F0502020204030204" pitchFamily="34" charset="0"/>
                <a:cs typeface="Times New Roman" panose="02020603050405020304" pitchFamily="18" charset="0"/>
              </a:rPr>
              <a:t>Identifiers</a:t>
            </a:r>
          </a:p>
          <a:p>
            <a:pPr marL="0" marR="0" indent="0">
              <a:lnSpc>
                <a:spcPct val="107000"/>
              </a:lnSpc>
              <a:spcBef>
                <a:spcPts val="0"/>
              </a:spcBef>
              <a:spcAft>
                <a:spcPts val="800"/>
              </a:spcAft>
              <a:buNone/>
            </a:pPr>
            <a:r>
              <a:rPr lang="en-US" sz="5100" dirty="0">
                <a:latin typeface="Calibri" panose="020F0502020204030204" pitchFamily="34" charset="0"/>
                <a:ea typeface="Calibri" panose="020F0502020204030204" pitchFamily="34" charset="0"/>
                <a:cs typeface="Times New Roman" panose="02020603050405020304" pitchFamily="18" charset="0"/>
              </a:rPr>
              <a:t>Conformance to Regulations		</a:t>
            </a:r>
          </a:p>
          <a:p>
            <a:pPr marL="0" marR="0" indent="0">
              <a:lnSpc>
                <a:spcPct val="107000"/>
              </a:lnSpc>
              <a:spcBef>
                <a:spcPts val="0"/>
              </a:spcBef>
              <a:spcAft>
                <a:spcPts val="800"/>
              </a:spcAft>
              <a:buNone/>
            </a:pPr>
            <a:r>
              <a:rPr lang="en-US" sz="5100" dirty="0">
                <a:latin typeface="Calibri" panose="020F0502020204030204" pitchFamily="34" charset="0"/>
                <a:ea typeface="Calibri" panose="020F0502020204030204" pitchFamily="34" charset="0"/>
                <a:cs typeface="Times New Roman" panose="02020603050405020304" pitchFamily="18" charset="0"/>
              </a:rPr>
              <a:t>Technical Assistance	</a:t>
            </a:r>
          </a:p>
          <a:p>
            <a:pPr marL="0" marR="0" indent="0">
              <a:lnSpc>
                <a:spcPct val="107000"/>
              </a:lnSpc>
              <a:spcBef>
                <a:spcPts val="0"/>
              </a:spcBef>
              <a:spcAft>
                <a:spcPts val="800"/>
              </a:spcAft>
              <a:buNone/>
            </a:pPr>
            <a:r>
              <a:rPr lang="en-US" sz="5100" dirty="0">
                <a:latin typeface="Calibri" panose="020F0502020204030204" pitchFamily="34" charset="0"/>
                <a:ea typeface="Calibri" panose="020F0502020204030204" pitchFamily="34" charset="0"/>
                <a:cs typeface="Times New Roman" panose="02020603050405020304" pitchFamily="18" charset="0"/>
              </a:rPr>
              <a:t>Training / Education</a:t>
            </a:r>
          </a:p>
        </p:txBody>
      </p:sp>
      <p:sp>
        <p:nvSpPr>
          <p:cNvPr id="3" name="Title 2">
            <a:extLst>
              <a:ext uri="{FF2B5EF4-FFF2-40B4-BE49-F238E27FC236}">
                <a16:creationId xmlns:a16="http://schemas.microsoft.com/office/drawing/2014/main" id="{B4416470-DDB4-480E-917D-019ACFBB7576}"/>
              </a:ext>
            </a:extLst>
          </p:cNvPr>
          <p:cNvSpPr>
            <a:spLocks noGrp="1"/>
          </p:cNvSpPr>
          <p:nvPr>
            <p:ph type="title"/>
          </p:nvPr>
        </p:nvSpPr>
        <p:spPr/>
        <p:txBody>
          <a:bodyPr>
            <a:noAutofit/>
          </a:bodyPr>
          <a:lstStyle/>
          <a:p>
            <a:pPr algn="ctr"/>
            <a:r>
              <a:rPr lang="en-US" sz="3600" i="1" dirty="0">
                <a:effectLst/>
                <a:latin typeface="Calibri" panose="020F0502020204030204" pitchFamily="34" charset="0"/>
                <a:cs typeface="Calibri" panose="020F0502020204030204" pitchFamily="34" charset="0"/>
              </a:rPr>
              <a:t>OTT Relationship With Tribes</a:t>
            </a:r>
            <a:r>
              <a:rPr lang="en-US" sz="3600" dirty="0">
                <a:effectLst/>
                <a:latin typeface="Calibri" panose="020F0502020204030204" pitchFamily="34" charset="0"/>
                <a:cs typeface="Calibri" panose="020F0502020204030204" pitchFamily="34" charset="0"/>
              </a:rPr>
              <a:t/>
            </a:r>
            <a:br>
              <a:rPr lang="en-US" sz="3600" dirty="0">
                <a:effectLst/>
                <a:latin typeface="Calibri" panose="020F0502020204030204" pitchFamily="34" charset="0"/>
                <a:cs typeface="Calibri" panose="020F0502020204030204" pitchFamily="34" charset="0"/>
              </a:rPr>
            </a:br>
            <a:r>
              <a:rPr lang="en-US" sz="3600" i="1" dirty="0">
                <a:effectLst/>
                <a:latin typeface="Calibri" panose="020F0502020204030204" pitchFamily="34" charset="0"/>
                <a:cs typeface="Calibri" panose="020F0502020204030204" pitchFamily="34" charset="0"/>
              </a:rPr>
              <a:t>Critical Element</a:t>
            </a:r>
            <a:endParaRPr lang="en-US" sz="3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351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914400"/>
          </a:xfrm>
        </p:spPr>
        <p:txBody>
          <a:bodyPr>
            <a:noAutofit/>
          </a:bodyPr>
          <a:lstStyle/>
          <a:p>
            <a:pPr algn="ctr"/>
            <a:r>
              <a:rPr lang="en-US" sz="2400" dirty="0">
                <a:solidFill>
                  <a:schemeClr val="tx1"/>
                </a:solidFill>
                <a:effectLst/>
              </a:rPr>
              <a:t>Tribal Transportation Program Information Reviews (TTPIR)</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1143000"/>
            <a:ext cx="8458200" cy="5105400"/>
          </a:xfrm>
        </p:spPr>
        <p:txBody>
          <a:bodyPr>
            <a:normAutofit fontScale="40000" lnSpcReduction="20000"/>
          </a:bodyPr>
          <a:lstStyle/>
          <a:p>
            <a:pPr marL="393192" lvl="1" indent="0">
              <a:lnSpc>
                <a:spcPct val="170000"/>
              </a:lnSpc>
              <a:buNone/>
            </a:pPr>
            <a:r>
              <a:rPr lang="en-US" sz="3800" b="1" dirty="0"/>
              <a:t>Currently ONLY Applicable to FHWA Program Agreement Tribes.</a:t>
            </a:r>
          </a:p>
          <a:p>
            <a:pPr marL="393192" lvl="1" indent="0">
              <a:lnSpc>
                <a:spcPct val="170000"/>
              </a:lnSpc>
              <a:buNone/>
            </a:pPr>
            <a:r>
              <a:rPr lang="en-US" sz="3800" b="1" dirty="0"/>
              <a:t>Presented to BIA Regions – Hoping to Collaborate with BIA to Establish a Single Process for Program Reviews.</a:t>
            </a:r>
          </a:p>
          <a:p>
            <a:pPr marL="393192" lvl="1" indent="0">
              <a:lnSpc>
                <a:spcPct val="170000"/>
              </a:lnSpc>
              <a:buNone/>
            </a:pPr>
            <a:endParaRPr lang="en-US" sz="3800" b="1" dirty="0"/>
          </a:p>
          <a:p>
            <a:pPr marL="393192" lvl="1" indent="0">
              <a:buNone/>
            </a:pPr>
            <a:r>
              <a:rPr lang="en-US" sz="3800" b="1" dirty="0"/>
              <a:t>Key Features</a:t>
            </a:r>
          </a:p>
          <a:p>
            <a:pPr marL="393192" lvl="1" indent="0">
              <a:lnSpc>
                <a:spcPct val="170000"/>
              </a:lnSpc>
              <a:buClrTx/>
              <a:buNone/>
            </a:pPr>
            <a:endParaRPr lang="en-US" sz="2600" dirty="0"/>
          </a:p>
          <a:p>
            <a:pPr lvl="1">
              <a:lnSpc>
                <a:spcPct val="170000"/>
              </a:lnSpc>
              <a:buClrTx/>
              <a:buFont typeface="Arial" panose="020B0604020202020204" pitchFamily="34" charset="0"/>
              <a:buChar char="•"/>
            </a:pPr>
            <a:r>
              <a:rPr lang="en-US" sz="3800" dirty="0"/>
              <a:t>Risk Base Selection Process</a:t>
            </a:r>
          </a:p>
          <a:p>
            <a:pPr lvl="1">
              <a:lnSpc>
                <a:spcPct val="170000"/>
              </a:lnSpc>
              <a:buClrTx/>
              <a:buFont typeface="Arial" panose="020B0604020202020204" pitchFamily="34" charset="0"/>
              <a:buChar char="•"/>
            </a:pPr>
            <a:r>
              <a:rPr lang="en-US" sz="3800" dirty="0"/>
              <a:t>Goal to have ALL TRIBES Reviewed During an Authorization Period</a:t>
            </a:r>
          </a:p>
          <a:p>
            <a:pPr lvl="1">
              <a:lnSpc>
                <a:spcPct val="160000"/>
              </a:lnSpc>
              <a:buClrTx/>
              <a:buFont typeface="Arial" panose="020B0604020202020204" pitchFamily="34" charset="0"/>
              <a:buChar char="•"/>
            </a:pPr>
            <a:r>
              <a:rPr lang="en-US" sz="3800" dirty="0"/>
              <a:t>TTPIR Conducted Remotely </a:t>
            </a:r>
          </a:p>
          <a:p>
            <a:pPr marL="630238" lvl="1" indent="-238125">
              <a:lnSpc>
                <a:spcPct val="160000"/>
              </a:lnSpc>
              <a:buClrTx/>
              <a:buFont typeface="Arial" panose="020B0604020202020204" pitchFamily="34" charset="0"/>
              <a:buChar char="•"/>
            </a:pPr>
            <a:r>
              <a:rPr lang="en-US" sz="3800" dirty="0"/>
              <a:t>Reduced Program Element Approach</a:t>
            </a:r>
          </a:p>
          <a:p>
            <a:pPr marL="630238" lvl="1" indent="-238125">
              <a:lnSpc>
                <a:spcPct val="160000"/>
              </a:lnSpc>
              <a:buClrTx/>
              <a:buFont typeface="Arial" panose="020B0604020202020204" pitchFamily="34" charset="0"/>
              <a:buChar char="•"/>
            </a:pPr>
            <a:r>
              <a:rPr lang="en-US" sz="3800" dirty="0"/>
              <a:t>Less Intrusive or Intimidating to Reviewees</a:t>
            </a:r>
          </a:p>
          <a:p>
            <a:pPr marL="690563" lvl="1" indent="0">
              <a:lnSpc>
                <a:spcPct val="160000"/>
              </a:lnSpc>
              <a:buClrTx/>
              <a:buNone/>
              <a:tabLst>
                <a:tab pos="690563" algn="l"/>
              </a:tabLst>
            </a:pPr>
            <a:r>
              <a:rPr lang="en-US" sz="3800" dirty="0"/>
              <a:t>	Modified Question Guides</a:t>
            </a:r>
          </a:p>
          <a:p>
            <a:pPr marL="690563" lvl="1" indent="0">
              <a:lnSpc>
                <a:spcPct val="160000"/>
              </a:lnSpc>
              <a:buClrTx/>
              <a:buNone/>
              <a:tabLst>
                <a:tab pos="690563" algn="l"/>
              </a:tabLst>
            </a:pPr>
            <a:r>
              <a:rPr lang="en-US" sz="3800" dirty="0"/>
              <a:t>	SOP Development</a:t>
            </a:r>
          </a:p>
          <a:p>
            <a:pPr marL="393192" lvl="1" indent="0">
              <a:buClrTx/>
              <a:buNone/>
            </a:pPr>
            <a:r>
              <a:rPr lang="en-US" dirty="0"/>
              <a:t> </a:t>
            </a:r>
          </a:p>
        </p:txBody>
      </p:sp>
    </p:spTree>
    <p:extLst>
      <p:ext uri="{BB962C8B-B14F-4D97-AF65-F5344CB8AC3E}">
        <p14:creationId xmlns:p14="http://schemas.microsoft.com/office/powerpoint/2010/main" val="363346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533400"/>
          </a:xfrm>
        </p:spPr>
        <p:txBody>
          <a:bodyPr>
            <a:noAutofit/>
          </a:bodyPr>
          <a:lstStyle/>
          <a:p>
            <a:pPr algn="ctr"/>
            <a:r>
              <a:rPr lang="en-US" sz="2000" dirty="0">
                <a:solidFill>
                  <a:schemeClr val="tx1"/>
                </a:solidFill>
                <a:effectLst/>
              </a:rPr>
              <a:t>Tribal Transportation Program Information Reviews (TTPIR)</a:t>
            </a:r>
            <a:endParaRPr lang="en-US" sz="20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228600" y="838200"/>
            <a:ext cx="8839200" cy="5791200"/>
          </a:xfrm>
        </p:spPr>
        <p:txBody>
          <a:bodyPr>
            <a:normAutofit fontScale="62500" lnSpcReduction="20000"/>
          </a:bodyPr>
          <a:lstStyle/>
          <a:p>
            <a:pPr marL="0" lvl="1" indent="0">
              <a:buClrTx/>
              <a:buNone/>
            </a:pPr>
            <a:endParaRPr lang="en-US" b="1" dirty="0"/>
          </a:p>
          <a:p>
            <a:pPr marL="0" lvl="1" indent="0">
              <a:buClrTx/>
              <a:buNone/>
            </a:pPr>
            <a:r>
              <a:rPr lang="en-US" sz="2600" b="1" u="sng" dirty="0">
                <a:highlight>
                  <a:srgbClr val="FFFF00"/>
                </a:highlight>
              </a:rPr>
              <a:t>Traditional Program Reviews Are NOT Working !!</a:t>
            </a:r>
          </a:p>
          <a:p>
            <a:pPr marL="0" lvl="1" indent="0">
              <a:buClrTx/>
              <a:buNone/>
            </a:pPr>
            <a:endParaRPr lang="en-US" dirty="0"/>
          </a:p>
          <a:p>
            <a:pPr marL="0" lvl="1" indent="0">
              <a:buClrTx/>
              <a:buNone/>
            </a:pPr>
            <a:r>
              <a:rPr lang="en-US" sz="2600" dirty="0"/>
              <a:t>FHWA Currently Re-Tooling Entire Program Review Process.  Starting from Scratch.</a:t>
            </a:r>
          </a:p>
          <a:p>
            <a:pPr marL="0" lvl="1" indent="0">
              <a:buClrTx/>
              <a:buNone/>
            </a:pPr>
            <a:endParaRPr lang="en-US" dirty="0"/>
          </a:p>
          <a:p>
            <a:pPr marL="0" lvl="1" indent="0">
              <a:lnSpc>
                <a:spcPct val="170000"/>
              </a:lnSpc>
              <a:buClrTx/>
              <a:buNone/>
            </a:pPr>
            <a:r>
              <a:rPr lang="en-US" dirty="0"/>
              <a:t>	</a:t>
            </a:r>
            <a:r>
              <a:rPr lang="en-US" sz="2600" dirty="0"/>
              <a:t>Too Rigid in Format – Reduced Flexibility</a:t>
            </a:r>
          </a:p>
          <a:p>
            <a:pPr marL="0" lvl="1" indent="0">
              <a:lnSpc>
                <a:spcPct val="170000"/>
              </a:lnSpc>
              <a:buClrTx/>
              <a:buNone/>
            </a:pPr>
            <a:r>
              <a:rPr lang="en-US" sz="2600" dirty="0"/>
              <a:t>	Use of Charters – Waste of Time</a:t>
            </a:r>
          </a:p>
          <a:p>
            <a:pPr marL="0" lvl="1" indent="0">
              <a:lnSpc>
                <a:spcPct val="170000"/>
              </a:lnSpc>
              <a:buClrTx/>
              <a:buNone/>
            </a:pPr>
            <a:r>
              <a:rPr lang="en-US" sz="2600" dirty="0"/>
              <a:t>	Templates for Reporting</a:t>
            </a:r>
          </a:p>
          <a:p>
            <a:pPr marL="0" lvl="1" indent="0">
              <a:lnSpc>
                <a:spcPct val="170000"/>
              </a:lnSpc>
              <a:buClrTx/>
              <a:buNone/>
            </a:pPr>
            <a:r>
              <a:rPr lang="en-US" sz="2600" dirty="0"/>
              <a:t>	Too Many Questions !!</a:t>
            </a:r>
          </a:p>
          <a:p>
            <a:pPr marL="0" lvl="1" indent="0">
              <a:lnSpc>
                <a:spcPct val="170000"/>
              </a:lnSpc>
              <a:buClrTx/>
              <a:buNone/>
            </a:pPr>
            <a:r>
              <a:rPr lang="en-US" sz="2600" dirty="0"/>
              <a:t>	Data Requests - Too Much !!</a:t>
            </a:r>
          </a:p>
          <a:p>
            <a:pPr marL="0" lvl="1" indent="0">
              <a:lnSpc>
                <a:spcPct val="170000"/>
              </a:lnSpc>
              <a:buClrTx/>
              <a:buNone/>
            </a:pPr>
            <a:r>
              <a:rPr lang="en-US" sz="2600" dirty="0"/>
              <a:t>	Reviewees &amp; Reviewers Overloaded !!</a:t>
            </a:r>
          </a:p>
          <a:p>
            <a:pPr marL="0" lvl="1" indent="0">
              <a:lnSpc>
                <a:spcPct val="170000"/>
              </a:lnSpc>
              <a:buClrTx/>
              <a:buNone/>
            </a:pPr>
            <a:r>
              <a:rPr lang="en-US" sz="2600" dirty="0"/>
              <a:t>	Several Weeks/Months Typical</a:t>
            </a:r>
          </a:p>
          <a:p>
            <a:pPr marL="0" lvl="1" indent="0">
              <a:lnSpc>
                <a:spcPct val="170000"/>
              </a:lnSpc>
              <a:buClrTx/>
              <a:buNone/>
            </a:pPr>
            <a:r>
              <a:rPr lang="en-US" sz="2600" dirty="0"/>
              <a:t>	No Value Added</a:t>
            </a:r>
          </a:p>
          <a:p>
            <a:pPr marL="0" lvl="1" indent="0">
              <a:lnSpc>
                <a:spcPct val="170000"/>
              </a:lnSpc>
              <a:buClrTx/>
              <a:buNone/>
            </a:pPr>
            <a:r>
              <a:rPr lang="en-US" sz="2600" dirty="0"/>
              <a:t>		</a:t>
            </a:r>
            <a:r>
              <a:rPr lang="en-US" sz="2600" i="1" dirty="0"/>
              <a:t>Not Efficient</a:t>
            </a:r>
          </a:p>
          <a:p>
            <a:pPr marL="0" lvl="1" indent="0">
              <a:lnSpc>
                <a:spcPct val="170000"/>
              </a:lnSpc>
              <a:buClrTx/>
              <a:buNone/>
            </a:pPr>
            <a:r>
              <a:rPr lang="en-US" sz="2600" i="1" dirty="0"/>
              <a:t>		Not Effective</a:t>
            </a:r>
          </a:p>
          <a:p>
            <a:pPr marL="0" lvl="1" indent="0">
              <a:lnSpc>
                <a:spcPct val="170000"/>
              </a:lnSpc>
              <a:buClrTx/>
              <a:buNone/>
            </a:pPr>
            <a:r>
              <a:rPr lang="en-US" sz="2600" i="1" dirty="0"/>
              <a:t>		Not Helpful</a:t>
            </a:r>
          </a:p>
        </p:txBody>
      </p:sp>
    </p:spTree>
    <p:extLst>
      <p:ext uri="{BB962C8B-B14F-4D97-AF65-F5344CB8AC3E}">
        <p14:creationId xmlns:p14="http://schemas.microsoft.com/office/powerpoint/2010/main" val="385479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685800"/>
            <a:ext cx="8458200" cy="6019800"/>
          </a:xfrm>
        </p:spPr>
        <p:txBody>
          <a:bodyPr>
            <a:normAutofit/>
          </a:bodyPr>
          <a:lstStyle/>
          <a:p>
            <a:pPr marL="0" lvl="1" indent="0">
              <a:buClrTx/>
              <a:buNone/>
            </a:pPr>
            <a:r>
              <a:rPr lang="en-US" sz="1800" dirty="0"/>
              <a:t>Risk Assessment Developed 19 Elements Evaluated</a:t>
            </a:r>
          </a:p>
          <a:p>
            <a:pPr marL="0" lvl="1" indent="0">
              <a:buClrTx/>
              <a:buNone/>
            </a:pPr>
            <a:r>
              <a:rPr lang="en-US" sz="1800" i="1" dirty="0"/>
              <a:t>(Example)</a:t>
            </a:r>
          </a:p>
          <a:p>
            <a:pPr marL="0" lvl="1" indent="0">
              <a:buClrTx/>
              <a:buNone/>
            </a:pPr>
            <a:endParaRPr lang="en-US" dirty="0"/>
          </a:p>
          <a:p>
            <a:pPr marL="393192" lvl="1" indent="0">
              <a:buClrTx/>
              <a:buNone/>
            </a:pPr>
            <a:r>
              <a:rPr lang="en-US" dirty="0"/>
              <a:t>	</a:t>
            </a:r>
          </a:p>
        </p:txBody>
      </p:sp>
      <p:pic>
        <p:nvPicPr>
          <p:cNvPr id="5" name="Picture 4">
            <a:extLst>
              <a:ext uri="{FF2B5EF4-FFF2-40B4-BE49-F238E27FC236}">
                <a16:creationId xmlns:a16="http://schemas.microsoft.com/office/drawing/2014/main" id="{8F7B6892-C9C2-4716-861C-7C9B0BC57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1295400"/>
            <a:ext cx="8253434" cy="5486400"/>
          </a:xfrm>
          <a:prstGeom prst="rect">
            <a:avLst/>
          </a:prstGeom>
        </p:spPr>
      </p:pic>
    </p:spTree>
    <p:extLst>
      <p:ext uri="{BB962C8B-B14F-4D97-AF65-F5344CB8AC3E}">
        <p14:creationId xmlns:p14="http://schemas.microsoft.com/office/powerpoint/2010/main" val="296965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685800"/>
            <a:ext cx="8458200" cy="6019800"/>
          </a:xfrm>
        </p:spPr>
        <p:txBody>
          <a:bodyPr>
            <a:normAutofit/>
          </a:bodyPr>
          <a:lstStyle/>
          <a:p>
            <a:pPr marL="0" lvl="1" indent="0" algn="ctr">
              <a:buClrTx/>
              <a:buNone/>
            </a:pPr>
            <a:r>
              <a:rPr lang="en-US" sz="1800" dirty="0"/>
              <a:t>Modified Question Guides – Reduced Data Request</a:t>
            </a:r>
          </a:p>
          <a:p>
            <a:pPr marL="0" lvl="1" indent="0">
              <a:buClrTx/>
              <a:buNone/>
            </a:pPr>
            <a:endParaRPr lang="en-US" sz="1800" dirty="0"/>
          </a:p>
          <a:p>
            <a:pPr marL="0" lvl="1" indent="0">
              <a:buClrTx/>
              <a:buNone/>
            </a:pPr>
            <a:endParaRPr lang="en-US" dirty="0"/>
          </a:p>
          <a:p>
            <a:pPr marL="393192" lvl="1" indent="0">
              <a:buClrTx/>
              <a:buNone/>
            </a:pPr>
            <a:r>
              <a:rPr lang="en-US" dirty="0"/>
              <a:t>	</a:t>
            </a:r>
          </a:p>
        </p:txBody>
      </p:sp>
      <p:pic>
        <p:nvPicPr>
          <p:cNvPr id="6" name="Picture 5">
            <a:extLst>
              <a:ext uri="{FF2B5EF4-FFF2-40B4-BE49-F238E27FC236}">
                <a16:creationId xmlns:a16="http://schemas.microsoft.com/office/drawing/2014/main" id="{10AA9268-2AF5-43DA-9D15-724FB3820C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21" t="3698" r="4272" b="9363"/>
          <a:stretch/>
        </p:blipFill>
        <p:spPr>
          <a:xfrm>
            <a:off x="457200" y="1041779"/>
            <a:ext cx="3886200" cy="4857750"/>
          </a:xfrm>
          <a:prstGeom prst="rect">
            <a:avLst/>
          </a:prstGeom>
        </p:spPr>
      </p:pic>
      <p:pic>
        <p:nvPicPr>
          <p:cNvPr id="8" name="Picture 7">
            <a:extLst>
              <a:ext uri="{FF2B5EF4-FFF2-40B4-BE49-F238E27FC236}">
                <a16:creationId xmlns:a16="http://schemas.microsoft.com/office/drawing/2014/main" id="{0172ED53-8AF5-48EE-B327-D1C18C70AD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5" t="5555" r="5425" b="11112"/>
          <a:stretch/>
        </p:blipFill>
        <p:spPr>
          <a:xfrm>
            <a:off x="4572000" y="1143000"/>
            <a:ext cx="3889756" cy="4705350"/>
          </a:xfrm>
          <a:prstGeom prst="rect">
            <a:avLst/>
          </a:prstGeom>
        </p:spPr>
      </p:pic>
    </p:spTree>
    <p:extLst>
      <p:ext uri="{BB962C8B-B14F-4D97-AF65-F5344CB8AC3E}">
        <p14:creationId xmlns:p14="http://schemas.microsoft.com/office/powerpoint/2010/main" val="403359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02B8C8-76FB-4D61-81C4-CCB4C8C22014}"/>
              </a:ext>
            </a:extLst>
          </p:cNvPr>
          <p:cNvSpPr>
            <a:spLocks noGrp="1"/>
          </p:cNvSpPr>
          <p:nvPr>
            <p:ph type="title"/>
          </p:nvPr>
        </p:nvSpPr>
        <p:spPr>
          <a:xfrm>
            <a:off x="457200" y="228600"/>
            <a:ext cx="8229600" cy="457200"/>
          </a:xfrm>
        </p:spPr>
        <p:txBody>
          <a:bodyPr>
            <a:noAutofit/>
          </a:bodyPr>
          <a:lstStyle/>
          <a:p>
            <a:pPr algn="ctr"/>
            <a:r>
              <a:rPr lang="en-US" sz="2400" dirty="0">
                <a:solidFill>
                  <a:schemeClr val="tx1"/>
                </a:solidFill>
                <a:effectLst/>
              </a:rPr>
              <a:t>TTPIR</a:t>
            </a:r>
            <a:endParaRPr lang="en-US" sz="2400" i="1" dirty="0">
              <a:solidFill>
                <a:schemeClr val="tx1"/>
              </a:solidFill>
              <a:effectLst/>
            </a:endParaRPr>
          </a:p>
        </p:txBody>
      </p:sp>
      <p:sp>
        <p:nvSpPr>
          <p:cNvPr id="4" name="Content Placeholder 3">
            <a:extLst>
              <a:ext uri="{FF2B5EF4-FFF2-40B4-BE49-F238E27FC236}">
                <a16:creationId xmlns:a16="http://schemas.microsoft.com/office/drawing/2014/main" id="{11181ADB-4341-45D9-941A-A96FEC05A3D0}"/>
              </a:ext>
            </a:extLst>
          </p:cNvPr>
          <p:cNvSpPr>
            <a:spLocks noGrp="1"/>
          </p:cNvSpPr>
          <p:nvPr>
            <p:ph idx="1"/>
          </p:nvPr>
        </p:nvSpPr>
        <p:spPr>
          <a:xfrm>
            <a:off x="457200" y="533400"/>
            <a:ext cx="8458200" cy="6172200"/>
          </a:xfrm>
        </p:spPr>
        <p:txBody>
          <a:bodyPr>
            <a:normAutofit/>
          </a:bodyPr>
          <a:lstStyle/>
          <a:p>
            <a:pPr marL="0" lvl="1" indent="0">
              <a:buClrTx/>
              <a:buNone/>
            </a:pPr>
            <a:endParaRPr lang="en-US" sz="1800" dirty="0"/>
          </a:p>
          <a:p>
            <a:pPr marL="0" lvl="1" indent="0" algn="ctr">
              <a:buClrTx/>
              <a:buNone/>
            </a:pPr>
            <a:r>
              <a:rPr lang="en-US" sz="1600" u="sng" dirty="0"/>
              <a:t>Question Guides Fully Developed - Reflects Current Main TTP Elements</a:t>
            </a:r>
          </a:p>
          <a:p>
            <a:pPr marL="0" lvl="1" indent="0" algn="just">
              <a:buClrTx/>
              <a:buNone/>
              <a:tabLst>
                <a:tab pos="2689225" algn="l"/>
              </a:tabLst>
            </a:pPr>
            <a:r>
              <a:rPr lang="en-US" sz="1600" dirty="0"/>
              <a:t>	Program Management</a:t>
            </a:r>
          </a:p>
          <a:p>
            <a:pPr marL="0" lvl="1" indent="0" algn="just">
              <a:buClrTx/>
              <a:buNone/>
              <a:tabLst>
                <a:tab pos="2689225" algn="l"/>
              </a:tabLst>
            </a:pPr>
            <a:r>
              <a:rPr lang="en-US" sz="1600" dirty="0"/>
              <a:t>	Financial Management</a:t>
            </a:r>
          </a:p>
          <a:p>
            <a:pPr marL="0" lvl="1" indent="0" algn="just">
              <a:buClrTx/>
              <a:buNone/>
              <a:tabLst>
                <a:tab pos="2689225" algn="l"/>
              </a:tabLst>
            </a:pPr>
            <a:r>
              <a:rPr lang="en-US" sz="1600" dirty="0"/>
              <a:t>	Procurement</a:t>
            </a:r>
          </a:p>
          <a:p>
            <a:pPr marL="0" lvl="1" indent="0" algn="just">
              <a:buClrTx/>
              <a:buNone/>
              <a:tabLst>
                <a:tab pos="2689225" algn="l"/>
              </a:tabLst>
            </a:pPr>
            <a:r>
              <a:rPr lang="en-US" sz="1600" dirty="0"/>
              <a:t>	Planning</a:t>
            </a:r>
          </a:p>
          <a:p>
            <a:pPr marL="0" lvl="1" indent="0" algn="just">
              <a:buClrTx/>
              <a:buNone/>
              <a:tabLst>
                <a:tab pos="2689225" algn="l"/>
              </a:tabLst>
            </a:pPr>
            <a:r>
              <a:rPr lang="en-US" sz="1600" dirty="0"/>
              <a:t>	Project Development and Packaging</a:t>
            </a:r>
          </a:p>
          <a:p>
            <a:pPr marL="0" lvl="1" indent="0" algn="just">
              <a:buClrTx/>
              <a:buNone/>
              <a:tabLst>
                <a:tab pos="2689225" algn="l"/>
              </a:tabLst>
            </a:pPr>
            <a:r>
              <a:rPr lang="en-US" sz="1600" dirty="0"/>
              <a:t>	Construction and Construction Monitoring</a:t>
            </a:r>
          </a:p>
          <a:p>
            <a:pPr marL="0" lvl="1" indent="0" algn="just">
              <a:buClrTx/>
              <a:buNone/>
              <a:tabLst>
                <a:tab pos="2689225" algn="l"/>
              </a:tabLst>
            </a:pPr>
            <a:r>
              <a:rPr lang="en-US" sz="1600" dirty="0"/>
              <a:t>	Maintenance</a:t>
            </a:r>
          </a:p>
          <a:p>
            <a:pPr marL="0" lvl="1" indent="0">
              <a:buClrTx/>
              <a:buNone/>
            </a:pPr>
            <a:endParaRPr lang="en-US" sz="1600" dirty="0"/>
          </a:p>
          <a:p>
            <a:pPr marL="0" lvl="1" indent="0">
              <a:buClrTx/>
              <a:buNone/>
            </a:pPr>
            <a:endParaRPr lang="en-US" sz="1600" dirty="0"/>
          </a:p>
          <a:p>
            <a:pPr marL="0" lvl="1" indent="0">
              <a:buClrTx/>
              <a:buNone/>
              <a:tabLst>
                <a:tab pos="914400" algn="l"/>
                <a:tab pos="4518025" algn="l"/>
              </a:tabLst>
            </a:pPr>
            <a:r>
              <a:rPr lang="en-US" sz="1600" u="sng" dirty="0"/>
              <a:t>Question Guides in Development</a:t>
            </a:r>
            <a:r>
              <a:rPr lang="en-US" sz="1600" dirty="0"/>
              <a:t>	</a:t>
            </a:r>
            <a:r>
              <a:rPr lang="en-US" sz="1600" u="sng" dirty="0"/>
              <a:t>Others In Consideration</a:t>
            </a:r>
          </a:p>
          <a:p>
            <a:pPr marL="0" lvl="1" indent="0">
              <a:buClrTx/>
              <a:buNone/>
              <a:tabLst>
                <a:tab pos="457200" algn="l"/>
                <a:tab pos="4803775" algn="l"/>
              </a:tabLst>
            </a:pPr>
            <a:r>
              <a:rPr lang="en-US" sz="1600" dirty="0"/>
              <a:t>	Project Close-out Process	Project Authorization Process	</a:t>
            </a:r>
          </a:p>
          <a:p>
            <a:pPr marL="0" lvl="1" indent="0">
              <a:buClrTx/>
              <a:buNone/>
              <a:tabLst>
                <a:tab pos="457200" algn="l"/>
                <a:tab pos="4803775" algn="l"/>
              </a:tabLst>
            </a:pPr>
            <a:r>
              <a:rPr lang="en-US" sz="1600" dirty="0"/>
              <a:t>	Semi- Annual Reporting	NEPA</a:t>
            </a:r>
          </a:p>
          <a:p>
            <a:pPr marL="0" lvl="1" indent="0">
              <a:buClrTx/>
              <a:buNone/>
              <a:tabLst>
                <a:tab pos="457200" algn="l"/>
                <a:tab pos="4803775" algn="l"/>
              </a:tabLst>
            </a:pPr>
            <a:r>
              <a:rPr lang="en-US" sz="1600" dirty="0"/>
              <a:t>	Discretionary Funds / Projects	Work Zone</a:t>
            </a:r>
          </a:p>
          <a:p>
            <a:pPr marL="0" lvl="1" indent="0">
              <a:buClrTx/>
              <a:buNone/>
              <a:tabLst>
                <a:tab pos="457200" algn="l"/>
                <a:tab pos="4803775" algn="l"/>
              </a:tabLst>
            </a:pPr>
            <a:r>
              <a:rPr lang="en-US" sz="1600" dirty="0"/>
              <a:t>	Project Inspection	ERFO</a:t>
            </a:r>
          </a:p>
          <a:p>
            <a:pPr marL="0" lvl="1" indent="0">
              <a:buClrTx/>
              <a:buNone/>
              <a:tabLst>
                <a:tab pos="457200" algn="l"/>
                <a:tab pos="4803775" algn="l"/>
              </a:tabLst>
            </a:pPr>
            <a:r>
              <a:rPr lang="en-US" sz="1600" dirty="0"/>
              <a:t>	Bridge	Project Agreements</a:t>
            </a:r>
          </a:p>
          <a:p>
            <a:pPr marL="0" lvl="1" indent="0">
              <a:buClrTx/>
              <a:buNone/>
              <a:tabLst>
                <a:tab pos="457200" algn="l"/>
                <a:tab pos="4803775" algn="l"/>
              </a:tabLst>
            </a:pPr>
            <a:r>
              <a:rPr lang="en-US" sz="1600" dirty="0"/>
              <a:t>	Safety	Change Order</a:t>
            </a:r>
          </a:p>
          <a:p>
            <a:pPr marL="0" lvl="1" indent="0">
              <a:buClrTx/>
              <a:buNone/>
              <a:tabLst>
                <a:tab pos="4803775" algn="l"/>
              </a:tabLst>
            </a:pPr>
            <a:r>
              <a:rPr lang="en-US" dirty="0"/>
              <a:t>	</a:t>
            </a:r>
            <a:r>
              <a:rPr lang="en-US" sz="1600" dirty="0"/>
              <a:t>QC/QA</a:t>
            </a:r>
          </a:p>
          <a:p>
            <a:pPr marL="393192" lvl="1" indent="0">
              <a:buClrTx/>
              <a:buNone/>
            </a:pPr>
            <a:r>
              <a:rPr lang="en-US" dirty="0"/>
              <a:t>	</a:t>
            </a:r>
          </a:p>
        </p:txBody>
      </p:sp>
    </p:spTree>
    <p:extLst>
      <p:ext uri="{BB962C8B-B14F-4D97-AF65-F5344CB8AC3E}">
        <p14:creationId xmlns:p14="http://schemas.microsoft.com/office/powerpoint/2010/main" val="4214805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13157</TotalTime>
  <Words>633</Words>
  <Application>Microsoft Office PowerPoint</Application>
  <PresentationFormat>On-screen Show (4:3)</PresentationFormat>
  <Paragraphs>218</Paragraphs>
  <Slides>23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Lucida Sans Unicode</vt:lpstr>
      <vt:lpstr>Times New Roman</vt:lpstr>
      <vt:lpstr>Verdana</vt:lpstr>
      <vt:lpstr>Wingdings 2</vt:lpstr>
      <vt:lpstr>Wingdings 3</vt:lpstr>
      <vt:lpstr>Concourse</vt:lpstr>
      <vt:lpstr>FHWA Office of Tribal Transportation Program Review Process FY 21</vt:lpstr>
      <vt:lpstr>PowerPoint Presentation</vt:lpstr>
      <vt:lpstr>Why Do Program Reviews? Stewardship and Oversight Requirements</vt:lpstr>
      <vt:lpstr>OTT Relationship With Tribes Critical Element</vt:lpstr>
      <vt:lpstr>Tribal Transportation Program Information Reviews (TTPIR)</vt:lpstr>
      <vt:lpstr>Tribal Transportation Program Information Reviews (TTPIR)</vt:lpstr>
      <vt:lpstr>TTPIR</vt:lpstr>
      <vt:lpstr>TTPIR</vt:lpstr>
      <vt:lpstr>TTPIR</vt:lpstr>
      <vt:lpstr>TTPIR Data Request</vt:lpstr>
      <vt:lpstr>PowerPoint Presentation</vt:lpstr>
      <vt:lpstr>TTPIR SoP</vt:lpstr>
      <vt:lpstr>TTPIR SoP</vt:lpstr>
      <vt:lpstr>PowerPoint Presentation</vt:lpstr>
      <vt:lpstr>TTPIR Tracking</vt:lpstr>
      <vt:lpstr>TTPIR Timeline Typical</vt:lpstr>
      <vt:lpstr>TTPIR Now – Iteration 1</vt:lpstr>
      <vt:lpstr>TTPIR Now – Iteration 1</vt:lpstr>
      <vt:lpstr>TTPIR Now – Iteration 1</vt:lpstr>
      <vt:lpstr>TTPIR Now – Iteration 1</vt:lpstr>
      <vt:lpstr>TTPIR Now – Iteration 1</vt:lpstr>
      <vt:lpstr>TTPIR Next Steps</vt:lpstr>
      <vt:lpstr>Questions?</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FLH Report</dc:title>
  <dc:creator>USDOT_User</dc:creator>
  <cp:lastModifiedBy>MaryBeth Frank-Clark</cp:lastModifiedBy>
  <cp:revision>1031</cp:revision>
  <cp:lastPrinted>2018-01-25T19:05:16Z</cp:lastPrinted>
  <dcterms:created xsi:type="dcterms:W3CDTF">2014-07-14T16:16:00Z</dcterms:created>
  <dcterms:modified xsi:type="dcterms:W3CDTF">2021-06-09T22:18:28Z</dcterms:modified>
</cp:coreProperties>
</file>