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6" r:id="rId3"/>
    <p:sldId id="298" r:id="rId4"/>
    <p:sldId id="299" r:id="rId5"/>
    <p:sldId id="318" r:id="rId6"/>
    <p:sldId id="319" r:id="rId7"/>
    <p:sldId id="289" r:id="rId8"/>
    <p:sldId id="300" r:id="rId9"/>
    <p:sldId id="294" r:id="rId10"/>
    <p:sldId id="303" r:id="rId11"/>
    <p:sldId id="295" r:id="rId12"/>
    <p:sldId id="296" r:id="rId13"/>
    <p:sldId id="297" r:id="rId14"/>
    <p:sldId id="302" r:id="rId15"/>
    <p:sldId id="262" r:id="rId16"/>
    <p:sldId id="320" r:id="rId17"/>
    <p:sldId id="263" r:id="rId18"/>
    <p:sldId id="307" r:id="rId19"/>
    <p:sldId id="310" r:id="rId20"/>
    <p:sldId id="275" r:id="rId21"/>
    <p:sldId id="261" r:id="rId22"/>
    <p:sldId id="301" r:id="rId23"/>
    <p:sldId id="311" r:id="rId24"/>
    <p:sldId id="306" r:id="rId25"/>
    <p:sldId id="312" r:id="rId26"/>
    <p:sldId id="277" r:id="rId27"/>
    <p:sldId id="313" r:id="rId28"/>
    <p:sldId id="314" r:id="rId29"/>
    <p:sldId id="315" r:id="rId30"/>
    <p:sldId id="26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0" d="100"/>
          <a:sy n="70" d="100"/>
        </p:scale>
        <p:origin x="562" y="43"/>
      </p:cViewPr>
      <p:guideLst/>
    </p:cSldViewPr>
  </p:slideViewPr>
  <p:notesTextViewPr>
    <p:cViewPr>
      <p:scale>
        <a:sx n="1" d="1"/>
        <a:sy n="1" d="1"/>
      </p:scale>
      <p:origin x="0" y="0"/>
    </p:cViewPr>
  </p:notesTextViewPr>
  <p:sorterViewPr>
    <p:cViewPr>
      <p:scale>
        <a:sx n="84" d="100"/>
        <a:sy n="84" d="100"/>
      </p:scale>
      <p:origin x="0" y="-11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FBE20-F53C-4364-B625-5BC67A98DA99}" type="datetimeFigureOut">
              <a:rPr lang="en-US" smtClean="0"/>
              <a:t>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AFCEB-54A5-4126-BDC9-C77C73E66E47}" type="slidenum">
              <a:rPr lang="en-US" smtClean="0"/>
              <a:t>‹#›</a:t>
            </a:fld>
            <a:endParaRPr lang="en-US"/>
          </a:p>
        </p:txBody>
      </p:sp>
    </p:spTree>
    <p:extLst>
      <p:ext uri="{BB962C8B-B14F-4D97-AF65-F5344CB8AC3E}">
        <p14:creationId xmlns:p14="http://schemas.microsoft.com/office/powerpoint/2010/main" val="413381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E79DDE-F3C9-4407-82E5-5F4B87E9C7E1}"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387675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CDA76-16EC-4EBB-AA5D-296D49CC6164}"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253961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0B492-8F3C-4675-9721-6A2F31AF0275}"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233803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C7089-79EC-4E7B-8DA8-16A9A6662F01}"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296263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D17F1F-C19E-471B-9F9D-C978F987BE82}"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284784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D39499-CAC7-4222-ABF1-4721B684A087}"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368314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2AA96B-290F-4FCB-B776-4F8E78B6F19E}" type="datetime1">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216116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CFB84E-1752-4631-B5C3-59036CFF78D2}" type="datetime1">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302484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4DEF1-21F7-44FF-AE0E-426DD721323F}" type="datetime1">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208822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C2994E-4006-470B-9FFA-C0B8BD685DB0}"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372800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8F7E1-7A86-485F-AB89-C308B723F3A8}"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D2C28-9560-469D-9D7C-9F76374EF469}" type="slidenum">
              <a:rPr lang="en-US" smtClean="0"/>
              <a:t>‹#›</a:t>
            </a:fld>
            <a:endParaRPr lang="en-US"/>
          </a:p>
        </p:txBody>
      </p:sp>
    </p:spTree>
    <p:extLst>
      <p:ext uri="{BB962C8B-B14F-4D97-AF65-F5344CB8AC3E}">
        <p14:creationId xmlns:p14="http://schemas.microsoft.com/office/powerpoint/2010/main" val="3315998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49DF7-EB2D-438B-A76F-D7762FD2C449}" type="datetime1">
              <a:rPr lang="en-US" smtClean="0"/>
              <a:t>12/7/2023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D2C28-9560-469D-9D7C-9F76374EF469}" type="slidenum">
              <a:rPr lang="en-US" smtClean="0"/>
              <a:t>‹#›</a:t>
            </a:fld>
            <a:endParaRPr lang="en-US"/>
          </a:p>
        </p:txBody>
      </p:sp>
    </p:spTree>
    <p:extLst>
      <p:ext uri="{BB962C8B-B14F-4D97-AF65-F5344CB8AC3E}">
        <p14:creationId xmlns:p14="http://schemas.microsoft.com/office/powerpoint/2010/main" val="497576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7D62-0B40-4DD4-8B36-FA341A0D3344}"/>
              </a:ext>
            </a:extLst>
          </p:cNvPr>
          <p:cNvSpPr>
            <a:spLocks noGrp="1"/>
          </p:cNvSpPr>
          <p:nvPr>
            <p:ph type="ctrTitle"/>
          </p:nvPr>
        </p:nvSpPr>
        <p:spPr/>
        <p:txBody>
          <a:bodyPr/>
          <a:lstStyle/>
          <a:p>
            <a:r>
              <a:rPr lang="en-US" dirty="0"/>
              <a:t>BIA Transportation</a:t>
            </a:r>
            <a:br>
              <a:rPr lang="en-US" dirty="0"/>
            </a:br>
            <a:r>
              <a:rPr lang="en-US" dirty="0"/>
              <a:t>Section 14006</a:t>
            </a:r>
          </a:p>
        </p:txBody>
      </p:sp>
      <p:sp>
        <p:nvSpPr>
          <p:cNvPr id="3" name="Subtitle 2">
            <a:extLst>
              <a:ext uri="{FF2B5EF4-FFF2-40B4-BE49-F238E27FC236}">
                <a16:creationId xmlns:a16="http://schemas.microsoft.com/office/drawing/2014/main" id="{9339C7D8-E4E5-4F85-B7BC-07334CFDF34B}"/>
              </a:ext>
            </a:extLst>
          </p:cNvPr>
          <p:cNvSpPr>
            <a:spLocks noGrp="1"/>
          </p:cNvSpPr>
          <p:nvPr>
            <p:ph type="subTitle" idx="1"/>
          </p:nvPr>
        </p:nvSpPr>
        <p:spPr>
          <a:xfrm>
            <a:off x="1143000" y="4024684"/>
            <a:ext cx="6858000" cy="1241822"/>
          </a:xfrm>
        </p:spPr>
        <p:txBody>
          <a:bodyPr>
            <a:normAutofit/>
          </a:bodyPr>
          <a:lstStyle/>
          <a:p>
            <a:r>
              <a:rPr lang="en-US" dirty="0"/>
              <a:t>Road Maintenance Study</a:t>
            </a:r>
          </a:p>
          <a:p>
            <a:r>
              <a:rPr lang="en-US" dirty="0"/>
              <a:t>Nov. 1, 2022</a:t>
            </a:r>
          </a:p>
        </p:txBody>
      </p:sp>
      <p:sp>
        <p:nvSpPr>
          <p:cNvPr id="4" name="Slide Number Placeholder 3">
            <a:extLst>
              <a:ext uri="{FF2B5EF4-FFF2-40B4-BE49-F238E27FC236}">
                <a16:creationId xmlns:a16="http://schemas.microsoft.com/office/drawing/2014/main" id="{EE34E2BC-156C-407C-AA66-C43F3663C077}"/>
              </a:ext>
            </a:extLst>
          </p:cNvPr>
          <p:cNvSpPr>
            <a:spLocks noGrp="1"/>
          </p:cNvSpPr>
          <p:nvPr>
            <p:ph type="sldNum" sz="quarter" idx="12"/>
          </p:nvPr>
        </p:nvSpPr>
        <p:spPr/>
        <p:txBody>
          <a:bodyPr/>
          <a:lstStyle/>
          <a:p>
            <a:fld id="{81CD2C28-9560-469D-9D7C-9F76374EF469}" type="slidenum">
              <a:rPr lang="en-US" smtClean="0"/>
              <a:t>1</a:t>
            </a:fld>
            <a:endParaRPr lang="en-US"/>
          </a:p>
        </p:txBody>
      </p:sp>
      <p:pic>
        <p:nvPicPr>
          <p:cNvPr id="6" name="Picture 5">
            <a:extLst>
              <a:ext uri="{FF2B5EF4-FFF2-40B4-BE49-F238E27FC236}">
                <a16:creationId xmlns:a16="http://schemas.microsoft.com/office/drawing/2014/main" id="{1F0C518D-0EC0-4D1D-8098-B27637534382}"/>
              </a:ext>
            </a:extLst>
          </p:cNvPr>
          <p:cNvPicPr>
            <a:picLocks noChangeAspect="1"/>
          </p:cNvPicPr>
          <p:nvPr/>
        </p:nvPicPr>
        <p:blipFill>
          <a:blip r:embed="rId2"/>
          <a:stretch>
            <a:fillRect/>
          </a:stretch>
        </p:blipFill>
        <p:spPr>
          <a:xfrm>
            <a:off x="7749790" y="275559"/>
            <a:ext cx="979715" cy="940526"/>
          </a:xfrm>
          <a:prstGeom prst="rect">
            <a:avLst/>
          </a:prstGeom>
        </p:spPr>
      </p:pic>
      <p:pic>
        <p:nvPicPr>
          <p:cNvPr id="7" name="Picture 6">
            <a:extLst>
              <a:ext uri="{FF2B5EF4-FFF2-40B4-BE49-F238E27FC236}">
                <a16:creationId xmlns:a16="http://schemas.microsoft.com/office/drawing/2014/main" id="{C050EF80-3192-4B84-944D-A60113049BC3}"/>
              </a:ext>
            </a:extLst>
          </p:cNvPr>
          <p:cNvPicPr>
            <a:picLocks noChangeAspect="1"/>
          </p:cNvPicPr>
          <p:nvPr/>
        </p:nvPicPr>
        <p:blipFill>
          <a:blip r:embed="rId3"/>
          <a:stretch>
            <a:fillRect/>
          </a:stretch>
        </p:blipFill>
        <p:spPr>
          <a:xfrm>
            <a:off x="568862" y="5656127"/>
            <a:ext cx="858113" cy="873907"/>
          </a:xfrm>
          <a:prstGeom prst="rect">
            <a:avLst/>
          </a:prstGeom>
        </p:spPr>
      </p:pic>
    </p:spTree>
    <p:extLst>
      <p:ext uri="{BB962C8B-B14F-4D97-AF65-F5344CB8AC3E}">
        <p14:creationId xmlns:p14="http://schemas.microsoft.com/office/powerpoint/2010/main" val="544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24C4F-8042-481F-B5FE-18D192FB3AE6}"/>
              </a:ext>
            </a:extLst>
          </p:cNvPr>
          <p:cNvSpPr>
            <a:spLocks noGrp="1"/>
          </p:cNvSpPr>
          <p:nvPr>
            <p:ph type="title"/>
          </p:nvPr>
        </p:nvSpPr>
        <p:spPr/>
        <p:txBody>
          <a:bodyPr/>
          <a:lstStyle/>
          <a:p>
            <a:r>
              <a:rPr lang="en-US" dirty="0"/>
              <a:t>Evaluation Criteria</a:t>
            </a:r>
          </a:p>
        </p:txBody>
      </p:sp>
      <p:sp>
        <p:nvSpPr>
          <p:cNvPr id="3" name="Text Placeholder 2">
            <a:extLst>
              <a:ext uri="{FF2B5EF4-FFF2-40B4-BE49-F238E27FC236}">
                <a16:creationId xmlns:a16="http://schemas.microsoft.com/office/drawing/2014/main" id="{E5F2A87F-8FEF-44B1-89DE-0B6D3F5A01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356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0CBF-129E-458F-8BD0-690D31C55F33}"/>
              </a:ext>
            </a:extLst>
          </p:cNvPr>
          <p:cNvSpPr>
            <a:spLocks noGrp="1"/>
          </p:cNvSpPr>
          <p:nvPr>
            <p:ph type="title"/>
          </p:nvPr>
        </p:nvSpPr>
        <p:spPr>
          <a:xfrm>
            <a:off x="628650" y="365127"/>
            <a:ext cx="7886700" cy="563342"/>
          </a:xfrm>
        </p:spPr>
        <p:txBody>
          <a:bodyPr>
            <a:normAutofit fontScale="90000"/>
          </a:bodyPr>
          <a:lstStyle/>
          <a:p>
            <a:r>
              <a:rPr lang="en-US" dirty="0"/>
              <a:t>Section 14006 (b)</a:t>
            </a:r>
          </a:p>
        </p:txBody>
      </p:sp>
      <p:sp>
        <p:nvSpPr>
          <p:cNvPr id="3" name="Slide Number Placeholder 2">
            <a:extLst>
              <a:ext uri="{FF2B5EF4-FFF2-40B4-BE49-F238E27FC236}">
                <a16:creationId xmlns:a16="http://schemas.microsoft.com/office/drawing/2014/main" id="{2BE5A9BF-F698-4705-A7FC-6CFDBEF063AF}"/>
              </a:ext>
            </a:extLst>
          </p:cNvPr>
          <p:cNvSpPr>
            <a:spLocks noGrp="1"/>
          </p:cNvSpPr>
          <p:nvPr>
            <p:ph type="sldNum" sz="quarter" idx="12"/>
          </p:nvPr>
        </p:nvSpPr>
        <p:spPr/>
        <p:txBody>
          <a:bodyPr/>
          <a:lstStyle/>
          <a:p>
            <a:fld id="{81CD2C28-9560-469D-9D7C-9F76374EF469}" type="slidenum">
              <a:rPr lang="en-US" smtClean="0"/>
              <a:t>11</a:t>
            </a:fld>
            <a:endParaRPr lang="en-US"/>
          </a:p>
        </p:txBody>
      </p:sp>
      <p:sp>
        <p:nvSpPr>
          <p:cNvPr id="4" name="TextBox 3">
            <a:extLst>
              <a:ext uri="{FF2B5EF4-FFF2-40B4-BE49-F238E27FC236}">
                <a16:creationId xmlns:a16="http://schemas.microsoft.com/office/drawing/2014/main" id="{A10A8676-8061-4540-A9A6-0DF85FE59254}"/>
              </a:ext>
            </a:extLst>
          </p:cNvPr>
          <p:cNvSpPr txBox="1"/>
          <p:nvPr/>
        </p:nvSpPr>
        <p:spPr>
          <a:xfrm>
            <a:off x="429064" y="1322998"/>
            <a:ext cx="8285871" cy="3705887"/>
          </a:xfrm>
          <a:prstGeom prst="rect">
            <a:avLst/>
          </a:prstGeom>
          <a:noFill/>
        </p:spPr>
        <p:txBody>
          <a:bodyPr wrap="square" rtlCol="0">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(b) &lt;&gt;  Study.--</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Not later than 2 years</a:t>
            </a:r>
            <a:r>
              <a:rPr lang="en-US" sz="1800" dirty="0">
                <a:effectLst/>
                <a:latin typeface="Calibri" panose="020F0502020204030204" pitchFamily="34" charset="0"/>
                <a:ea typeface="Calibri" panose="020F0502020204030204" pitchFamily="34" charset="0"/>
                <a:cs typeface="Calibri" panose="020F0502020204030204" pitchFamily="34" charset="0"/>
              </a:rPr>
              <a:t> after the date of enactment of this Act,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Secretary, in consultation with the Secretary of Transportation, shall carry</a:t>
            </a:r>
            <a:r>
              <a:rPr lang="en-US" sz="1800" dirty="0">
                <a:effectLst/>
                <a:latin typeface="Calibri" panose="020F0502020204030204" pitchFamily="34" charset="0"/>
                <a:ea typeface="Calibri" panose="020F0502020204030204" pitchFamily="34" charset="0"/>
                <a:cs typeface="Calibri" panose="020F0502020204030204" pitchFamily="34" charset="0"/>
              </a:rPr>
              <a:t> out 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study to evaluate--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(1) the long-term viability and useful life of existing roads on Indian 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(2) any steps necessary to achieve the goal of addressing the deferred maintenance backlog of existing roads on Indian 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(3) programmatic reforms and performance enhancements necessary to achieve the goal of restructuring and streamlining road maintenance programs on existing or future roads located on Indian land;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(4) &lt;&gt;  recommendations on how to implement efforts to coordinate with States, counties, municipalities, and other units of local government to maintain         roads on Indian land.</a:t>
            </a:r>
            <a:endParaRPr lang="en-US" dirty="0"/>
          </a:p>
        </p:txBody>
      </p:sp>
    </p:spTree>
    <p:extLst>
      <p:ext uri="{BB962C8B-B14F-4D97-AF65-F5344CB8AC3E}">
        <p14:creationId xmlns:p14="http://schemas.microsoft.com/office/powerpoint/2010/main" val="260999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D52B-73C4-4EAD-A2D5-01D5D74F522A}"/>
              </a:ext>
            </a:extLst>
          </p:cNvPr>
          <p:cNvSpPr>
            <a:spLocks noGrp="1"/>
          </p:cNvSpPr>
          <p:nvPr>
            <p:ph type="title"/>
          </p:nvPr>
        </p:nvSpPr>
        <p:spPr>
          <a:xfrm>
            <a:off x="628650" y="365127"/>
            <a:ext cx="7886700" cy="549274"/>
          </a:xfrm>
        </p:spPr>
        <p:txBody>
          <a:bodyPr>
            <a:normAutofit fontScale="90000"/>
          </a:bodyPr>
          <a:lstStyle/>
          <a:p>
            <a:r>
              <a:rPr lang="en-US" dirty="0"/>
              <a:t>Section 14006 (c) and (d)</a:t>
            </a:r>
          </a:p>
        </p:txBody>
      </p:sp>
      <p:sp>
        <p:nvSpPr>
          <p:cNvPr id="3" name="Slide Number Placeholder 2">
            <a:extLst>
              <a:ext uri="{FF2B5EF4-FFF2-40B4-BE49-F238E27FC236}">
                <a16:creationId xmlns:a16="http://schemas.microsoft.com/office/drawing/2014/main" id="{4ABC1D0A-448C-4B8E-83A1-0E9F2DAAD3BB}"/>
              </a:ext>
            </a:extLst>
          </p:cNvPr>
          <p:cNvSpPr>
            <a:spLocks noGrp="1"/>
          </p:cNvSpPr>
          <p:nvPr>
            <p:ph type="sldNum" sz="quarter" idx="12"/>
          </p:nvPr>
        </p:nvSpPr>
        <p:spPr/>
        <p:txBody>
          <a:bodyPr/>
          <a:lstStyle/>
          <a:p>
            <a:fld id="{81CD2C28-9560-469D-9D7C-9F76374EF469}" type="slidenum">
              <a:rPr lang="en-US" smtClean="0"/>
              <a:t>12</a:t>
            </a:fld>
            <a:endParaRPr lang="en-US"/>
          </a:p>
        </p:txBody>
      </p:sp>
      <p:sp>
        <p:nvSpPr>
          <p:cNvPr id="4" name="TextBox 3">
            <a:extLst>
              <a:ext uri="{FF2B5EF4-FFF2-40B4-BE49-F238E27FC236}">
                <a16:creationId xmlns:a16="http://schemas.microsoft.com/office/drawing/2014/main" id="{9047DA35-A2B3-4D5B-9BFF-33C3CA19609F}"/>
              </a:ext>
            </a:extLst>
          </p:cNvPr>
          <p:cNvSpPr txBox="1"/>
          <p:nvPr/>
        </p:nvSpPr>
        <p:spPr>
          <a:xfrm>
            <a:off x="480939" y="1265459"/>
            <a:ext cx="8182121" cy="3551870"/>
          </a:xfrm>
          <a:prstGeom prst="rect">
            <a:avLst/>
          </a:prstGeom>
          <a:noFill/>
        </p:spPr>
        <p:txBody>
          <a:bodyPr wrap="square" rtlCol="0">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(c) Tribal Consultation and Input.--</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Before beginning the study under subsection (b), the Secretary shall</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(1) consult with any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Indian tribes that have jurisdiction over roads eligible for funding under the road maintenance program of the Bureau of Indian Affairs</a:t>
            </a:r>
            <a:r>
              <a:rPr lang="en-US" sz="1800" dirty="0">
                <a:effectLst/>
                <a:latin typeface="Calibri" panose="020F0502020204030204" pitchFamily="34" charset="0"/>
                <a:ea typeface="Calibri" panose="020F0502020204030204" pitchFamily="34" charset="0"/>
                <a:cs typeface="Calibri" panose="020F0502020204030204" pitchFamily="34" charset="0"/>
              </a:rPr>
              <a:t>;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(2)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solicit and consider the input, comments, and recommendations of the Indian tribes described in paragraph (1)</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    (d) &lt;&gt; Report.--On completion of the study under subsection (b), the Secretary, in consultation with the Secretary of Transportation, shall </a:t>
            </a:r>
            <a:r>
              <a:rPr lang="en-US" sz="1800" dirty="0">
                <a:effectLst/>
                <a:highlight>
                  <a:srgbClr val="FFFF00"/>
                </a:highlight>
                <a:latin typeface="Calibri" panose="020F0502020204030204" pitchFamily="34" charset="0"/>
                <a:ea typeface="Calibri" panose="020F0502020204030204" pitchFamily="34" charset="0"/>
              </a:rPr>
              <a:t>submit to the Committees on Indian Affairs and Environment and Public Works of the Senate and the Committees on Natural Resources and Transportation and Infrastructure of the House of Representatives a report on the results and findings of the study</a:t>
            </a:r>
            <a:r>
              <a:rPr lang="en-US" sz="1800" dirty="0">
                <a:effectLst/>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55101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4C7E-21C6-40FD-9A84-CB4B48F6F9A3}"/>
              </a:ext>
            </a:extLst>
          </p:cNvPr>
          <p:cNvSpPr>
            <a:spLocks noGrp="1"/>
          </p:cNvSpPr>
          <p:nvPr>
            <p:ph type="title"/>
          </p:nvPr>
        </p:nvSpPr>
        <p:spPr>
          <a:xfrm>
            <a:off x="628650" y="136524"/>
            <a:ext cx="7886700" cy="591477"/>
          </a:xfrm>
        </p:spPr>
        <p:txBody>
          <a:bodyPr>
            <a:normAutofit fontScale="90000"/>
          </a:bodyPr>
          <a:lstStyle/>
          <a:p>
            <a:r>
              <a:rPr lang="en-US" dirty="0"/>
              <a:t>Section 14006 (e)</a:t>
            </a:r>
          </a:p>
        </p:txBody>
      </p:sp>
      <p:sp>
        <p:nvSpPr>
          <p:cNvPr id="3" name="Slide Number Placeholder 2">
            <a:extLst>
              <a:ext uri="{FF2B5EF4-FFF2-40B4-BE49-F238E27FC236}">
                <a16:creationId xmlns:a16="http://schemas.microsoft.com/office/drawing/2014/main" id="{95B77437-AC72-4887-9129-70FDDE442BAC}"/>
              </a:ext>
            </a:extLst>
          </p:cNvPr>
          <p:cNvSpPr>
            <a:spLocks noGrp="1"/>
          </p:cNvSpPr>
          <p:nvPr>
            <p:ph type="sldNum" sz="quarter" idx="12"/>
          </p:nvPr>
        </p:nvSpPr>
        <p:spPr/>
        <p:txBody>
          <a:bodyPr/>
          <a:lstStyle/>
          <a:p>
            <a:fld id="{81CD2C28-9560-469D-9D7C-9F76374EF469}" type="slidenum">
              <a:rPr lang="en-US" smtClean="0"/>
              <a:t>13</a:t>
            </a:fld>
            <a:endParaRPr lang="en-US"/>
          </a:p>
        </p:txBody>
      </p:sp>
      <p:sp>
        <p:nvSpPr>
          <p:cNvPr id="4" name="TextBox 3">
            <a:extLst>
              <a:ext uri="{FF2B5EF4-FFF2-40B4-BE49-F238E27FC236}">
                <a16:creationId xmlns:a16="http://schemas.microsoft.com/office/drawing/2014/main" id="{F0E5E099-6823-4ED8-8B2F-70054E799828}"/>
              </a:ext>
            </a:extLst>
          </p:cNvPr>
          <p:cNvSpPr txBox="1"/>
          <p:nvPr/>
        </p:nvSpPr>
        <p:spPr>
          <a:xfrm>
            <a:off x="358726" y="851548"/>
            <a:ext cx="8426548" cy="6006452"/>
          </a:xfrm>
          <a:prstGeom prst="rect">
            <a:avLst/>
          </a:prstGeom>
          <a:noFill/>
        </p:spPr>
        <p:txBody>
          <a:bodyPr wrap="square" rtlCol="0">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(e) &lt;&gt;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Status Rep</a:t>
            </a:r>
            <a:r>
              <a:rPr lang="en-US" sz="1800" dirty="0">
                <a:effectLst/>
                <a:latin typeface="Calibri" panose="020F0502020204030204" pitchFamily="34" charset="0"/>
                <a:ea typeface="Calibri" panose="020F0502020204030204" pitchFamily="34" charset="0"/>
                <a:cs typeface="Calibri" panose="020F0502020204030204" pitchFamily="34" charset="0"/>
              </a:rPr>
              <a:t>ort.--Not later than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2 years after the date of enactment of this Act, and not less frequently than every 2 years thereafter</a:t>
            </a:r>
            <a:r>
              <a:rPr lang="en-US" sz="1800" dirty="0">
                <a:effectLst/>
                <a:latin typeface="Calibri" panose="020F0502020204030204" pitchFamily="34" charset="0"/>
                <a:ea typeface="Calibri" panose="020F0502020204030204" pitchFamily="34" charset="0"/>
                <a:cs typeface="Calibri" panose="020F0502020204030204" pitchFamily="34" charset="0"/>
              </a:rPr>
              <a:t>, the Secretary, in consultation with the Secretary of Transportation,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shall submit</a:t>
            </a:r>
            <a:r>
              <a:rPr lang="en-US" sz="1800" dirty="0">
                <a:effectLst/>
                <a:latin typeface="Calibri" panose="020F0502020204030204" pitchFamily="34" charset="0"/>
                <a:ea typeface="Calibri" panose="020F0502020204030204" pitchFamily="34" charset="0"/>
                <a:cs typeface="Calibri" panose="020F0502020204030204" pitchFamily="34" charset="0"/>
              </a:rPr>
              <a:t> to the Committees on Indian Affairs and Environment and Public Works of the Senate and the Committees on Natural Resources and Transportation and Infrastructure of the House of Representatives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 report that includes a description of</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(1) the progress made toward addressing the deferred maintenance needs of the roads on Indian land, including a list of projects funded during the fiscal period covered by the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(2) the outstanding needs of the roads that have been provided funding to address the deferred maintenance needs;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(3) the remaining needs of any of the projects referred to in paragraph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(4) how the goals described in subsection (b) have been met, including--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 &lt;&gt;  an identification and assessment of any deficiencies or shortfalls in meeting the goals;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(B) &lt;&gt;  a plan to address the deficiencies or shortfalls in meeting the goals;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(5) &lt;&gt; any other issues or recommendations provided by an Indian tribe under the consultation and input process under subsection (c) that the         Secretary determines to be appropriate.</a:t>
            </a:r>
            <a:endParaRPr lang="en-US" dirty="0"/>
          </a:p>
        </p:txBody>
      </p:sp>
    </p:spTree>
    <p:extLst>
      <p:ext uri="{BB962C8B-B14F-4D97-AF65-F5344CB8AC3E}">
        <p14:creationId xmlns:p14="http://schemas.microsoft.com/office/powerpoint/2010/main" val="134704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97BC-A985-4A52-B973-E04BEDFFE2E6}"/>
              </a:ext>
            </a:extLst>
          </p:cNvPr>
          <p:cNvSpPr>
            <a:spLocks noGrp="1"/>
          </p:cNvSpPr>
          <p:nvPr>
            <p:ph type="title"/>
          </p:nvPr>
        </p:nvSpPr>
        <p:spPr/>
        <p:txBody>
          <a:bodyPr/>
          <a:lstStyle/>
          <a:p>
            <a:r>
              <a:rPr lang="en-US" dirty="0"/>
              <a:t>BIA Road Maintenance Program</a:t>
            </a:r>
          </a:p>
        </p:txBody>
      </p:sp>
      <p:sp>
        <p:nvSpPr>
          <p:cNvPr id="3" name="Text Placeholder 2">
            <a:extLst>
              <a:ext uri="{FF2B5EF4-FFF2-40B4-BE49-F238E27FC236}">
                <a16:creationId xmlns:a16="http://schemas.microsoft.com/office/drawing/2014/main" id="{51FD3E52-B27A-43B4-B478-17BF8FD5993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120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A7A2-2A7E-49C4-A35F-E2223B7BF373}"/>
              </a:ext>
            </a:extLst>
          </p:cNvPr>
          <p:cNvSpPr>
            <a:spLocks noGrp="1"/>
          </p:cNvSpPr>
          <p:nvPr>
            <p:ph type="title"/>
          </p:nvPr>
        </p:nvSpPr>
        <p:spPr>
          <a:xfrm>
            <a:off x="567847" y="189095"/>
            <a:ext cx="7886700" cy="1325563"/>
          </a:xfrm>
        </p:spPr>
        <p:txBody>
          <a:bodyPr/>
          <a:lstStyle/>
          <a:p>
            <a:r>
              <a:rPr lang="en-US" dirty="0"/>
              <a:t>Background (Quick Facts)</a:t>
            </a:r>
          </a:p>
        </p:txBody>
      </p:sp>
      <p:sp>
        <p:nvSpPr>
          <p:cNvPr id="3" name="Content Placeholder 2">
            <a:extLst>
              <a:ext uri="{FF2B5EF4-FFF2-40B4-BE49-F238E27FC236}">
                <a16:creationId xmlns:a16="http://schemas.microsoft.com/office/drawing/2014/main" id="{EF4BFEF1-5556-406B-BBA2-57E35160C84A}"/>
              </a:ext>
            </a:extLst>
          </p:cNvPr>
          <p:cNvSpPr>
            <a:spLocks noGrp="1"/>
          </p:cNvSpPr>
          <p:nvPr>
            <p:ph idx="1"/>
          </p:nvPr>
        </p:nvSpPr>
        <p:spPr>
          <a:xfrm>
            <a:off x="628650" y="1514658"/>
            <a:ext cx="7886700" cy="4351338"/>
          </a:xfrm>
        </p:spPr>
        <p:txBody>
          <a:bodyPr>
            <a:normAutofit fontScale="85000" lnSpcReduction="10000"/>
          </a:bodyPr>
          <a:lstStyle/>
          <a:p>
            <a:r>
              <a:rPr lang="en-US" dirty="0"/>
              <a:t>Only 290 of the 574 Tribes have BIA roads within their lands</a:t>
            </a:r>
          </a:p>
          <a:p>
            <a:r>
              <a:rPr lang="en-US" dirty="0"/>
              <a:t>Only 200 of the 574 Tribes perform BIA road maintenance via a 638 contract or agreement</a:t>
            </a:r>
          </a:p>
          <a:p>
            <a:r>
              <a:rPr lang="en-US" dirty="0"/>
              <a:t>The funds received from OIP TPA Road Maintenance can only be expended on maintaining BIA roads (29,700 miles of the 154,000 total miles managed by BIA/FHWA)</a:t>
            </a:r>
          </a:p>
          <a:p>
            <a:r>
              <a:rPr lang="en-US" dirty="0"/>
              <a:t>The BIA Maintenance program is not eligible for improvement.  Improvement, construction, reconstruction are construction functions eligible under the Tribal Transportation Program.</a:t>
            </a:r>
          </a:p>
          <a:p>
            <a:r>
              <a:rPr lang="en-US" dirty="0"/>
              <a:t>85% of the BIA Roads are located in 6 Regions</a:t>
            </a:r>
          </a:p>
          <a:p>
            <a:r>
              <a:rPr lang="en-US" dirty="0"/>
              <a:t>59 Tribes have 80% of the BIA roads on their lands</a:t>
            </a:r>
          </a:p>
        </p:txBody>
      </p:sp>
      <p:pic>
        <p:nvPicPr>
          <p:cNvPr id="4" name="Picture 3">
            <a:extLst>
              <a:ext uri="{FF2B5EF4-FFF2-40B4-BE49-F238E27FC236}">
                <a16:creationId xmlns:a16="http://schemas.microsoft.com/office/drawing/2014/main" id="{B8756200-0B64-4D7D-8C40-7D427C685643}"/>
              </a:ext>
            </a:extLst>
          </p:cNvPr>
          <p:cNvPicPr>
            <a:picLocks noChangeAspect="1"/>
          </p:cNvPicPr>
          <p:nvPr/>
        </p:nvPicPr>
        <p:blipFill>
          <a:blip r:embed="rId2"/>
          <a:stretch>
            <a:fillRect/>
          </a:stretch>
        </p:blipFill>
        <p:spPr>
          <a:xfrm>
            <a:off x="7964690" y="156039"/>
            <a:ext cx="979715" cy="940526"/>
          </a:xfrm>
          <a:prstGeom prst="rect">
            <a:avLst/>
          </a:prstGeom>
        </p:spPr>
      </p:pic>
      <p:pic>
        <p:nvPicPr>
          <p:cNvPr id="5" name="Picture 4">
            <a:extLst>
              <a:ext uri="{FF2B5EF4-FFF2-40B4-BE49-F238E27FC236}">
                <a16:creationId xmlns:a16="http://schemas.microsoft.com/office/drawing/2014/main" id="{951D027A-16CF-4175-8657-D58D2C09BCA8}"/>
              </a:ext>
            </a:extLst>
          </p:cNvPr>
          <p:cNvPicPr>
            <a:picLocks noChangeAspect="1"/>
          </p:cNvPicPr>
          <p:nvPr/>
        </p:nvPicPr>
        <p:blipFill>
          <a:blip r:embed="rId3"/>
          <a:stretch>
            <a:fillRect/>
          </a:stretch>
        </p:blipFill>
        <p:spPr>
          <a:xfrm>
            <a:off x="199594" y="5689964"/>
            <a:ext cx="858113" cy="873907"/>
          </a:xfrm>
          <a:prstGeom prst="rect">
            <a:avLst/>
          </a:prstGeom>
        </p:spPr>
      </p:pic>
    </p:spTree>
    <p:extLst>
      <p:ext uri="{BB962C8B-B14F-4D97-AF65-F5344CB8AC3E}">
        <p14:creationId xmlns:p14="http://schemas.microsoft.com/office/powerpoint/2010/main" val="175012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A7A2-2A7E-49C4-A35F-E2223B7BF373}"/>
              </a:ext>
            </a:extLst>
          </p:cNvPr>
          <p:cNvSpPr>
            <a:spLocks noGrp="1"/>
          </p:cNvSpPr>
          <p:nvPr>
            <p:ph type="title"/>
          </p:nvPr>
        </p:nvSpPr>
        <p:spPr>
          <a:xfrm>
            <a:off x="567847" y="189095"/>
            <a:ext cx="7886700" cy="1325563"/>
          </a:xfrm>
        </p:spPr>
        <p:txBody>
          <a:bodyPr/>
          <a:lstStyle/>
          <a:p>
            <a:r>
              <a:rPr lang="en-US" dirty="0"/>
              <a:t>Background</a:t>
            </a:r>
          </a:p>
        </p:txBody>
      </p:sp>
      <p:sp>
        <p:nvSpPr>
          <p:cNvPr id="3" name="Content Placeholder 2">
            <a:extLst>
              <a:ext uri="{FF2B5EF4-FFF2-40B4-BE49-F238E27FC236}">
                <a16:creationId xmlns:a16="http://schemas.microsoft.com/office/drawing/2014/main" id="{EF4BFEF1-5556-406B-BBA2-57E35160C84A}"/>
              </a:ext>
            </a:extLst>
          </p:cNvPr>
          <p:cNvSpPr>
            <a:spLocks noGrp="1"/>
          </p:cNvSpPr>
          <p:nvPr>
            <p:ph idx="1"/>
          </p:nvPr>
        </p:nvSpPr>
        <p:spPr>
          <a:xfrm>
            <a:off x="628650" y="1514658"/>
            <a:ext cx="7886700" cy="4351338"/>
          </a:xfrm>
        </p:spPr>
        <p:txBody>
          <a:bodyPr/>
          <a:lstStyle/>
          <a:p>
            <a:r>
              <a:rPr lang="en-US" dirty="0"/>
              <a:t>What is the current road maintenance program (RMP) of the BIA?</a:t>
            </a:r>
          </a:p>
          <a:p>
            <a:r>
              <a:rPr lang="en-US" dirty="0"/>
              <a:t>How is it funded?</a:t>
            </a:r>
          </a:p>
          <a:p>
            <a:r>
              <a:rPr lang="en-US" dirty="0"/>
              <a:t>How are funds allocated to the field?</a:t>
            </a:r>
          </a:p>
          <a:p>
            <a:r>
              <a:rPr lang="en-US" dirty="0"/>
              <a:t>Who is eligible to receive BIA RMP funds?</a:t>
            </a:r>
          </a:p>
          <a:p>
            <a:r>
              <a:rPr lang="en-US" dirty="0"/>
              <a:t>What transportation facilities are eligible under the BIA RMP?</a:t>
            </a:r>
          </a:p>
          <a:p>
            <a:r>
              <a:rPr lang="en-US" dirty="0"/>
              <a:t>How are RMP functions performed (projects or recurring routine functions)</a:t>
            </a:r>
          </a:p>
        </p:txBody>
      </p:sp>
      <p:pic>
        <p:nvPicPr>
          <p:cNvPr id="4" name="Picture 3">
            <a:extLst>
              <a:ext uri="{FF2B5EF4-FFF2-40B4-BE49-F238E27FC236}">
                <a16:creationId xmlns:a16="http://schemas.microsoft.com/office/drawing/2014/main" id="{B8756200-0B64-4D7D-8C40-7D427C685643}"/>
              </a:ext>
            </a:extLst>
          </p:cNvPr>
          <p:cNvPicPr>
            <a:picLocks noChangeAspect="1"/>
          </p:cNvPicPr>
          <p:nvPr/>
        </p:nvPicPr>
        <p:blipFill>
          <a:blip r:embed="rId2"/>
          <a:stretch>
            <a:fillRect/>
          </a:stretch>
        </p:blipFill>
        <p:spPr>
          <a:xfrm>
            <a:off x="7964690" y="156039"/>
            <a:ext cx="979715" cy="940526"/>
          </a:xfrm>
          <a:prstGeom prst="rect">
            <a:avLst/>
          </a:prstGeom>
        </p:spPr>
      </p:pic>
      <p:pic>
        <p:nvPicPr>
          <p:cNvPr id="5" name="Picture 4">
            <a:extLst>
              <a:ext uri="{FF2B5EF4-FFF2-40B4-BE49-F238E27FC236}">
                <a16:creationId xmlns:a16="http://schemas.microsoft.com/office/drawing/2014/main" id="{951D027A-16CF-4175-8657-D58D2C09BCA8}"/>
              </a:ext>
            </a:extLst>
          </p:cNvPr>
          <p:cNvPicPr>
            <a:picLocks noChangeAspect="1"/>
          </p:cNvPicPr>
          <p:nvPr/>
        </p:nvPicPr>
        <p:blipFill>
          <a:blip r:embed="rId3"/>
          <a:stretch>
            <a:fillRect/>
          </a:stretch>
        </p:blipFill>
        <p:spPr>
          <a:xfrm>
            <a:off x="199594" y="5689964"/>
            <a:ext cx="858113" cy="873907"/>
          </a:xfrm>
          <a:prstGeom prst="rect">
            <a:avLst/>
          </a:prstGeom>
        </p:spPr>
      </p:pic>
    </p:spTree>
    <p:extLst>
      <p:ext uri="{BB962C8B-B14F-4D97-AF65-F5344CB8AC3E}">
        <p14:creationId xmlns:p14="http://schemas.microsoft.com/office/powerpoint/2010/main" val="185199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7F87-7EF3-435B-9BEC-CC878099D81B}"/>
              </a:ext>
            </a:extLst>
          </p:cNvPr>
          <p:cNvSpPr>
            <a:spLocks noGrp="1"/>
          </p:cNvSpPr>
          <p:nvPr>
            <p:ph type="title"/>
          </p:nvPr>
        </p:nvSpPr>
        <p:spPr>
          <a:xfrm>
            <a:off x="628650" y="269218"/>
            <a:ext cx="7886700" cy="1325563"/>
          </a:xfrm>
        </p:spPr>
        <p:txBody>
          <a:bodyPr/>
          <a:lstStyle/>
          <a:p>
            <a:r>
              <a:rPr lang="en-US" dirty="0"/>
              <a:t>Background </a:t>
            </a:r>
            <a:r>
              <a:rPr lang="en-US" sz="3200" dirty="0"/>
              <a:t>(cont.)</a:t>
            </a:r>
          </a:p>
        </p:txBody>
      </p:sp>
      <p:sp>
        <p:nvSpPr>
          <p:cNvPr id="3" name="Content Placeholder 2">
            <a:extLst>
              <a:ext uri="{FF2B5EF4-FFF2-40B4-BE49-F238E27FC236}">
                <a16:creationId xmlns:a16="http://schemas.microsoft.com/office/drawing/2014/main" id="{AEC3A795-BFFD-409B-8778-258AA53711F4}"/>
              </a:ext>
            </a:extLst>
          </p:cNvPr>
          <p:cNvSpPr>
            <a:spLocks noGrp="1"/>
          </p:cNvSpPr>
          <p:nvPr>
            <p:ph idx="1"/>
          </p:nvPr>
        </p:nvSpPr>
        <p:spPr>
          <a:xfrm>
            <a:off x="843178" y="1594781"/>
            <a:ext cx="7886700" cy="4351338"/>
          </a:xfrm>
        </p:spPr>
        <p:txBody>
          <a:bodyPr/>
          <a:lstStyle/>
          <a:p>
            <a:r>
              <a:rPr lang="en-US" dirty="0"/>
              <a:t>What are current maintenance and other responsibilities for all roads on the NTTFI?</a:t>
            </a:r>
          </a:p>
          <a:p>
            <a:pPr lvl="1"/>
            <a:r>
              <a:rPr lang="en-US" dirty="0"/>
              <a:t>Ownership</a:t>
            </a:r>
          </a:p>
          <a:p>
            <a:pPr lvl="1"/>
            <a:r>
              <a:rPr lang="en-US" dirty="0" err="1"/>
              <a:t>Maint</a:t>
            </a:r>
            <a:r>
              <a:rPr lang="en-US" dirty="0"/>
              <a:t>. Responsibilities</a:t>
            </a:r>
          </a:p>
          <a:p>
            <a:pPr lvl="1"/>
            <a:r>
              <a:rPr lang="en-US" dirty="0"/>
              <a:t>Reconstruction responsibilities</a:t>
            </a:r>
          </a:p>
          <a:p>
            <a:r>
              <a:rPr lang="en-US" dirty="0"/>
              <a:t>Performance reporting</a:t>
            </a:r>
          </a:p>
          <a:p>
            <a:r>
              <a:rPr lang="en-US" dirty="0"/>
              <a:t>Deferred Maintenance Reporting</a:t>
            </a:r>
          </a:p>
          <a:p>
            <a:r>
              <a:rPr lang="en-US" dirty="0"/>
              <a:t>Funding under TPA</a:t>
            </a:r>
          </a:p>
          <a:p>
            <a:r>
              <a:rPr lang="en-US" dirty="0"/>
              <a:t>Other</a:t>
            </a:r>
          </a:p>
        </p:txBody>
      </p:sp>
      <p:pic>
        <p:nvPicPr>
          <p:cNvPr id="4" name="Picture 3">
            <a:extLst>
              <a:ext uri="{FF2B5EF4-FFF2-40B4-BE49-F238E27FC236}">
                <a16:creationId xmlns:a16="http://schemas.microsoft.com/office/drawing/2014/main" id="{64CF34DA-5FC6-4E01-A970-EBB770EDE90B}"/>
              </a:ext>
            </a:extLst>
          </p:cNvPr>
          <p:cNvPicPr>
            <a:picLocks noChangeAspect="1"/>
          </p:cNvPicPr>
          <p:nvPr/>
        </p:nvPicPr>
        <p:blipFill>
          <a:blip r:embed="rId2"/>
          <a:stretch>
            <a:fillRect/>
          </a:stretch>
        </p:blipFill>
        <p:spPr>
          <a:xfrm>
            <a:off x="7964690" y="156039"/>
            <a:ext cx="979715" cy="940526"/>
          </a:xfrm>
          <a:prstGeom prst="rect">
            <a:avLst/>
          </a:prstGeom>
        </p:spPr>
      </p:pic>
      <p:pic>
        <p:nvPicPr>
          <p:cNvPr id="5" name="Picture 4">
            <a:extLst>
              <a:ext uri="{FF2B5EF4-FFF2-40B4-BE49-F238E27FC236}">
                <a16:creationId xmlns:a16="http://schemas.microsoft.com/office/drawing/2014/main" id="{AB4B98CA-08DC-4654-A99E-87DF1029441B}"/>
              </a:ext>
            </a:extLst>
          </p:cNvPr>
          <p:cNvPicPr>
            <a:picLocks noChangeAspect="1"/>
          </p:cNvPicPr>
          <p:nvPr/>
        </p:nvPicPr>
        <p:blipFill>
          <a:blip r:embed="rId3"/>
          <a:stretch>
            <a:fillRect/>
          </a:stretch>
        </p:blipFill>
        <p:spPr>
          <a:xfrm>
            <a:off x="199594" y="5689964"/>
            <a:ext cx="858113" cy="873907"/>
          </a:xfrm>
          <a:prstGeom prst="rect">
            <a:avLst/>
          </a:prstGeom>
        </p:spPr>
      </p:pic>
    </p:spTree>
    <p:extLst>
      <p:ext uri="{BB962C8B-B14F-4D97-AF65-F5344CB8AC3E}">
        <p14:creationId xmlns:p14="http://schemas.microsoft.com/office/powerpoint/2010/main" val="243031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948E-7BD3-44E3-980A-F75F61B6B8BF}"/>
              </a:ext>
            </a:extLst>
          </p:cNvPr>
          <p:cNvSpPr>
            <a:spLocks noGrp="1"/>
          </p:cNvSpPr>
          <p:nvPr>
            <p:ph type="title"/>
          </p:nvPr>
        </p:nvSpPr>
        <p:spPr/>
        <p:txBody>
          <a:bodyPr>
            <a:normAutofit fontScale="90000"/>
          </a:bodyPr>
          <a:lstStyle/>
          <a:p>
            <a:r>
              <a:rPr lang="en-US" dirty="0"/>
              <a:t>National Tribal Transportation Facility Inventory (NTTFI, 23 USC 202(b)(1))</a:t>
            </a:r>
          </a:p>
        </p:txBody>
      </p:sp>
      <p:sp>
        <p:nvSpPr>
          <p:cNvPr id="3" name="Slide Number Placeholder 2">
            <a:extLst>
              <a:ext uri="{FF2B5EF4-FFF2-40B4-BE49-F238E27FC236}">
                <a16:creationId xmlns:a16="http://schemas.microsoft.com/office/drawing/2014/main" id="{27708D07-A303-4EEA-8BF3-07203637B201}"/>
              </a:ext>
            </a:extLst>
          </p:cNvPr>
          <p:cNvSpPr>
            <a:spLocks noGrp="1"/>
          </p:cNvSpPr>
          <p:nvPr>
            <p:ph type="sldNum" sz="quarter" idx="12"/>
          </p:nvPr>
        </p:nvSpPr>
        <p:spPr/>
        <p:txBody>
          <a:bodyPr/>
          <a:lstStyle/>
          <a:p>
            <a:fld id="{81CD2C28-9560-469D-9D7C-9F76374EF469}" type="slidenum">
              <a:rPr lang="en-US" smtClean="0"/>
              <a:t>18</a:t>
            </a:fld>
            <a:endParaRPr lang="en-US"/>
          </a:p>
        </p:txBody>
      </p:sp>
      <p:pic>
        <p:nvPicPr>
          <p:cNvPr id="6" name="Picture 5">
            <a:extLst>
              <a:ext uri="{FF2B5EF4-FFF2-40B4-BE49-F238E27FC236}">
                <a16:creationId xmlns:a16="http://schemas.microsoft.com/office/drawing/2014/main" id="{53C43E6A-0CE6-48DA-BBC0-C550F84303AB}"/>
              </a:ext>
            </a:extLst>
          </p:cNvPr>
          <p:cNvPicPr>
            <a:picLocks noChangeAspect="1"/>
          </p:cNvPicPr>
          <p:nvPr/>
        </p:nvPicPr>
        <p:blipFill>
          <a:blip r:embed="rId2"/>
          <a:stretch>
            <a:fillRect/>
          </a:stretch>
        </p:blipFill>
        <p:spPr>
          <a:xfrm>
            <a:off x="323557" y="2361542"/>
            <a:ext cx="8314006" cy="3153076"/>
          </a:xfrm>
          <a:prstGeom prst="rect">
            <a:avLst/>
          </a:prstGeom>
        </p:spPr>
      </p:pic>
      <p:sp>
        <p:nvSpPr>
          <p:cNvPr id="7" name="TextBox 6">
            <a:extLst>
              <a:ext uri="{FF2B5EF4-FFF2-40B4-BE49-F238E27FC236}">
                <a16:creationId xmlns:a16="http://schemas.microsoft.com/office/drawing/2014/main" id="{51B957D5-AFCF-42FB-B1FD-2B04633E760C}"/>
              </a:ext>
            </a:extLst>
          </p:cNvPr>
          <p:cNvSpPr txBox="1"/>
          <p:nvPr/>
        </p:nvSpPr>
        <p:spPr>
          <a:xfrm>
            <a:off x="628650" y="5781822"/>
            <a:ext cx="7886700" cy="646331"/>
          </a:xfrm>
          <a:prstGeom prst="rect">
            <a:avLst/>
          </a:prstGeom>
          <a:noFill/>
        </p:spPr>
        <p:txBody>
          <a:bodyPr wrap="square" rtlCol="0">
            <a:spAutoFit/>
          </a:bodyPr>
          <a:lstStyle/>
          <a:p>
            <a:r>
              <a:rPr lang="en-US" b="1" dirty="0">
                <a:solidFill>
                  <a:srgbClr val="FF0000"/>
                </a:solidFill>
              </a:rPr>
              <a:t>These miles note “Existing” road miles.  Not “proposed” as defined in 25 CFR 170.443.</a:t>
            </a:r>
          </a:p>
        </p:txBody>
      </p:sp>
    </p:spTree>
    <p:extLst>
      <p:ext uri="{BB962C8B-B14F-4D97-AF65-F5344CB8AC3E}">
        <p14:creationId xmlns:p14="http://schemas.microsoft.com/office/powerpoint/2010/main" val="386314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948E-7BD3-44E3-980A-F75F61B6B8BF}"/>
              </a:ext>
            </a:extLst>
          </p:cNvPr>
          <p:cNvSpPr>
            <a:spLocks noGrp="1"/>
          </p:cNvSpPr>
          <p:nvPr>
            <p:ph type="title"/>
          </p:nvPr>
        </p:nvSpPr>
        <p:spPr/>
        <p:txBody>
          <a:bodyPr>
            <a:normAutofit fontScale="90000"/>
          </a:bodyPr>
          <a:lstStyle/>
          <a:p>
            <a:r>
              <a:rPr lang="en-US" dirty="0"/>
              <a:t>National Tribal Transportation Facility Inventory (NTTFI, 23 USC 202(b)(1))</a:t>
            </a:r>
          </a:p>
        </p:txBody>
      </p:sp>
      <p:sp>
        <p:nvSpPr>
          <p:cNvPr id="3" name="Slide Number Placeholder 2">
            <a:extLst>
              <a:ext uri="{FF2B5EF4-FFF2-40B4-BE49-F238E27FC236}">
                <a16:creationId xmlns:a16="http://schemas.microsoft.com/office/drawing/2014/main" id="{27708D07-A303-4EEA-8BF3-07203637B201}"/>
              </a:ext>
            </a:extLst>
          </p:cNvPr>
          <p:cNvSpPr>
            <a:spLocks noGrp="1"/>
          </p:cNvSpPr>
          <p:nvPr>
            <p:ph type="sldNum" sz="quarter" idx="12"/>
          </p:nvPr>
        </p:nvSpPr>
        <p:spPr/>
        <p:txBody>
          <a:bodyPr/>
          <a:lstStyle/>
          <a:p>
            <a:fld id="{81CD2C28-9560-469D-9D7C-9F76374EF469}" type="slidenum">
              <a:rPr lang="en-US" smtClean="0"/>
              <a:t>19</a:t>
            </a:fld>
            <a:endParaRPr lang="en-US"/>
          </a:p>
        </p:txBody>
      </p:sp>
      <p:pic>
        <p:nvPicPr>
          <p:cNvPr id="6" name="Picture 5">
            <a:extLst>
              <a:ext uri="{FF2B5EF4-FFF2-40B4-BE49-F238E27FC236}">
                <a16:creationId xmlns:a16="http://schemas.microsoft.com/office/drawing/2014/main" id="{53C43E6A-0CE6-48DA-BBC0-C550F84303AB}"/>
              </a:ext>
            </a:extLst>
          </p:cNvPr>
          <p:cNvPicPr>
            <a:picLocks noChangeAspect="1"/>
          </p:cNvPicPr>
          <p:nvPr/>
        </p:nvPicPr>
        <p:blipFill>
          <a:blip r:embed="rId2"/>
          <a:stretch>
            <a:fillRect/>
          </a:stretch>
        </p:blipFill>
        <p:spPr>
          <a:xfrm>
            <a:off x="323557" y="2361542"/>
            <a:ext cx="8314006" cy="3153076"/>
          </a:xfrm>
          <a:prstGeom prst="rect">
            <a:avLst/>
          </a:prstGeom>
        </p:spPr>
      </p:pic>
      <p:sp>
        <p:nvSpPr>
          <p:cNvPr id="4" name="Rectangle: Rounded Corners 3">
            <a:extLst>
              <a:ext uri="{FF2B5EF4-FFF2-40B4-BE49-F238E27FC236}">
                <a16:creationId xmlns:a16="http://schemas.microsoft.com/office/drawing/2014/main" id="{82673506-0C28-4990-9780-86929F570C56}"/>
              </a:ext>
            </a:extLst>
          </p:cNvPr>
          <p:cNvSpPr/>
          <p:nvPr/>
        </p:nvSpPr>
        <p:spPr>
          <a:xfrm>
            <a:off x="6977575" y="2700996"/>
            <a:ext cx="1659988" cy="4360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A7C9645-E2D7-458D-84DA-EFDFA4096B70}"/>
              </a:ext>
            </a:extLst>
          </p:cNvPr>
          <p:cNvCxnSpPr>
            <a:cxnSpLocks/>
          </p:cNvCxnSpPr>
          <p:nvPr/>
        </p:nvCxnSpPr>
        <p:spPr>
          <a:xfrm flipV="1">
            <a:off x="5120640" y="3137095"/>
            <a:ext cx="1772529" cy="26165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D8D8DB-3727-4D53-BFD4-52F68C428FFF}"/>
              </a:ext>
            </a:extLst>
          </p:cNvPr>
          <p:cNvSpPr txBox="1"/>
          <p:nvPr/>
        </p:nvSpPr>
        <p:spPr>
          <a:xfrm>
            <a:off x="3453619" y="5454854"/>
            <a:ext cx="2321169" cy="1200329"/>
          </a:xfrm>
          <a:prstGeom prst="rect">
            <a:avLst/>
          </a:prstGeom>
          <a:noFill/>
        </p:spPr>
        <p:txBody>
          <a:bodyPr wrap="square" rtlCol="0">
            <a:spAutoFit/>
          </a:bodyPr>
          <a:lstStyle/>
          <a:p>
            <a:r>
              <a:rPr lang="en-US" sz="2400" b="1" dirty="0"/>
              <a:t>BIA Road Maintenance Program Eligible</a:t>
            </a:r>
          </a:p>
        </p:txBody>
      </p:sp>
    </p:spTree>
    <p:extLst>
      <p:ext uri="{BB962C8B-B14F-4D97-AF65-F5344CB8AC3E}">
        <p14:creationId xmlns:p14="http://schemas.microsoft.com/office/powerpoint/2010/main" val="314294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D115-B431-437B-9B29-125156E4C30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F3763A31-BBD2-4874-B8A3-24BC913C424B}"/>
              </a:ext>
            </a:extLst>
          </p:cNvPr>
          <p:cNvSpPr>
            <a:spLocks noGrp="1"/>
          </p:cNvSpPr>
          <p:nvPr>
            <p:ph idx="1"/>
          </p:nvPr>
        </p:nvSpPr>
        <p:spPr>
          <a:xfrm>
            <a:off x="1200150" y="2226469"/>
            <a:ext cx="7315200" cy="3263504"/>
          </a:xfrm>
        </p:spPr>
        <p:txBody>
          <a:bodyPr>
            <a:normAutofit/>
          </a:bodyPr>
          <a:lstStyle/>
          <a:p>
            <a:r>
              <a:rPr lang="en-US" sz="3000" dirty="0"/>
              <a:t>Bipartisan Infrastructure Law –</a:t>
            </a:r>
          </a:p>
          <a:p>
            <a:r>
              <a:rPr lang="en-US" dirty="0">
                <a:solidFill>
                  <a:srgbClr val="FF0000"/>
                </a:solidFill>
              </a:rPr>
              <a:t>Sec. 14006: Study of Road Maintenance on Indian Land</a:t>
            </a:r>
          </a:p>
          <a:p>
            <a:endParaRPr lang="en-US" dirty="0"/>
          </a:p>
        </p:txBody>
      </p:sp>
      <p:sp>
        <p:nvSpPr>
          <p:cNvPr id="5" name="Slide Number Placeholder 4">
            <a:extLst>
              <a:ext uri="{FF2B5EF4-FFF2-40B4-BE49-F238E27FC236}">
                <a16:creationId xmlns:a16="http://schemas.microsoft.com/office/drawing/2014/main" id="{3234352E-EDBF-4DE7-B304-65E0B94448C7}"/>
              </a:ext>
            </a:extLst>
          </p:cNvPr>
          <p:cNvSpPr>
            <a:spLocks noGrp="1"/>
          </p:cNvSpPr>
          <p:nvPr>
            <p:ph type="sldNum" sz="quarter" idx="12"/>
          </p:nvPr>
        </p:nvSpPr>
        <p:spPr/>
        <p:txBody>
          <a:bodyPr/>
          <a:lstStyle/>
          <a:p>
            <a:fld id="{81CD2C28-9560-469D-9D7C-9F76374EF469}" type="slidenum">
              <a:rPr lang="en-US" smtClean="0"/>
              <a:t>2</a:t>
            </a:fld>
            <a:endParaRPr lang="en-US"/>
          </a:p>
        </p:txBody>
      </p:sp>
      <p:pic>
        <p:nvPicPr>
          <p:cNvPr id="6" name="Picture 5">
            <a:extLst>
              <a:ext uri="{FF2B5EF4-FFF2-40B4-BE49-F238E27FC236}">
                <a16:creationId xmlns:a16="http://schemas.microsoft.com/office/drawing/2014/main" id="{B4348EE4-73E4-4DFF-A55D-23A3136C38EE}"/>
              </a:ext>
            </a:extLst>
          </p:cNvPr>
          <p:cNvPicPr>
            <a:picLocks noChangeAspect="1"/>
          </p:cNvPicPr>
          <p:nvPr/>
        </p:nvPicPr>
        <p:blipFill>
          <a:blip r:embed="rId2"/>
          <a:stretch>
            <a:fillRect/>
          </a:stretch>
        </p:blipFill>
        <p:spPr>
          <a:xfrm>
            <a:off x="7791994" y="166975"/>
            <a:ext cx="979715" cy="940526"/>
          </a:xfrm>
          <a:prstGeom prst="rect">
            <a:avLst/>
          </a:prstGeom>
        </p:spPr>
      </p:pic>
      <p:pic>
        <p:nvPicPr>
          <p:cNvPr id="7" name="Picture 6">
            <a:extLst>
              <a:ext uri="{FF2B5EF4-FFF2-40B4-BE49-F238E27FC236}">
                <a16:creationId xmlns:a16="http://schemas.microsoft.com/office/drawing/2014/main" id="{87691DDD-53D1-4587-A04C-F1E37096BEC8}"/>
              </a:ext>
            </a:extLst>
          </p:cNvPr>
          <p:cNvPicPr>
            <a:picLocks noChangeAspect="1"/>
          </p:cNvPicPr>
          <p:nvPr/>
        </p:nvPicPr>
        <p:blipFill>
          <a:blip r:embed="rId3"/>
          <a:stretch>
            <a:fillRect/>
          </a:stretch>
        </p:blipFill>
        <p:spPr>
          <a:xfrm>
            <a:off x="342037" y="5588799"/>
            <a:ext cx="858113" cy="873907"/>
          </a:xfrm>
          <a:prstGeom prst="rect">
            <a:avLst/>
          </a:prstGeom>
        </p:spPr>
      </p:pic>
    </p:spTree>
    <p:extLst>
      <p:ext uri="{BB962C8B-B14F-4D97-AF65-F5344CB8AC3E}">
        <p14:creationId xmlns:p14="http://schemas.microsoft.com/office/powerpoint/2010/main" val="4223675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6A9E-99BD-4B4B-BDBE-B544C26F8F0D}"/>
              </a:ext>
            </a:extLst>
          </p:cNvPr>
          <p:cNvSpPr>
            <a:spLocks noGrp="1"/>
          </p:cNvSpPr>
          <p:nvPr>
            <p:ph type="title"/>
          </p:nvPr>
        </p:nvSpPr>
        <p:spPr/>
        <p:txBody>
          <a:bodyPr/>
          <a:lstStyle/>
          <a:p>
            <a:r>
              <a:rPr lang="en-US" dirty="0"/>
              <a:t>Road </a:t>
            </a:r>
            <a:r>
              <a:rPr lang="en-US" dirty="0" err="1"/>
              <a:t>Maint</a:t>
            </a:r>
            <a:r>
              <a:rPr lang="en-US" dirty="0"/>
              <a:t>. Study Background</a:t>
            </a:r>
            <a:endParaRPr lang="en-US" sz="2800" dirty="0"/>
          </a:p>
        </p:txBody>
      </p:sp>
      <p:sp>
        <p:nvSpPr>
          <p:cNvPr id="3" name="Content Placeholder 2">
            <a:extLst>
              <a:ext uri="{FF2B5EF4-FFF2-40B4-BE49-F238E27FC236}">
                <a16:creationId xmlns:a16="http://schemas.microsoft.com/office/drawing/2014/main" id="{9C291644-D4FF-49CA-A19C-43270E150863}"/>
              </a:ext>
            </a:extLst>
          </p:cNvPr>
          <p:cNvSpPr>
            <a:spLocks noGrp="1"/>
          </p:cNvSpPr>
          <p:nvPr>
            <p:ph idx="1"/>
          </p:nvPr>
        </p:nvSpPr>
        <p:spPr/>
        <p:txBody>
          <a:bodyPr>
            <a:normAutofit lnSpcReduction="10000"/>
          </a:bodyPr>
          <a:lstStyle/>
          <a:p>
            <a:r>
              <a:rPr lang="en-US" dirty="0"/>
              <a:t>Definition: ROAD.—The term ‘‘road’’ means a</a:t>
            </a:r>
            <a:r>
              <a:rPr lang="en-US" dirty="0">
                <a:highlight>
                  <a:srgbClr val="FFFF00"/>
                </a:highlight>
              </a:rPr>
              <a:t> road managed in whole or in part by the Bureau of Indian Affairs</a:t>
            </a:r>
            <a:r>
              <a:rPr lang="en-US" dirty="0"/>
              <a:t>. </a:t>
            </a:r>
          </a:p>
          <a:p>
            <a:r>
              <a:rPr lang="en-US" dirty="0"/>
              <a:t>Work description. What work types are supported or allowed?</a:t>
            </a:r>
          </a:p>
          <a:p>
            <a:pPr lvl="1"/>
            <a:r>
              <a:rPr lang="en-US" dirty="0"/>
              <a:t>Activities</a:t>
            </a:r>
          </a:p>
          <a:p>
            <a:r>
              <a:rPr lang="en-US" dirty="0"/>
              <a:t>Construction requires a change or improvement</a:t>
            </a:r>
          </a:p>
          <a:p>
            <a:pPr lvl="1"/>
            <a:r>
              <a:rPr lang="en-US" dirty="0"/>
              <a:t>Reconstruction, resurfacing, repair(?), rehabilitation, improve</a:t>
            </a:r>
          </a:p>
          <a:p>
            <a:r>
              <a:rPr lang="en-US" dirty="0"/>
              <a:t>RM &amp; Environmental (NEPA)? </a:t>
            </a:r>
          </a:p>
          <a:p>
            <a:r>
              <a:rPr lang="en-US" dirty="0"/>
              <a:t>RM &amp; historic/cultural preservation?</a:t>
            </a:r>
          </a:p>
          <a:p>
            <a:pPr marL="0" indent="0">
              <a:buNone/>
            </a:pPr>
            <a:endParaRPr lang="en-US" dirty="0"/>
          </a:p>
          <a:p>
            <a:pPr lvl="1"/>
            <a:endParaRPr lang="en-US" dirty="0"/>
          </a:p>
        </p:txBody>
      </p:sp>
    </p:spTree>
    <p:extLst>
      <p:ext uri="{BB962C8B-B14F-4D97-AF65-F5344CB8AC3E}">
        <p14:creationId xmlns:p14="http://schemas.microsoft.com/office/powerpoint/2010/main" val="393133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8FA21-B49E-4E6A-8CA8-C0E2E8A2DA2F}"/>
              </a:ext>
            </a:extLst>
          </p:cNvPr>
          <p:cNvSpPr>
            <a:spLocks noGrp="1"/>
          </p:cNvSpPr>
          <p:nvPr>
            <p:ph type="title"/>
          </p:nvPr>
        </p:nvSpPr>
        <p:spPr/>
        <p:txBody>
          <a:bodyPr/>
          <a:lstStyle/>
          <a:p>
            <a:r>
              <a:rPr lang="en-US" dirty="0"/>
              <a:t>Tribal Consultation</a:t>
            </a:r>
          </a:p>
        </p:txBody>
      </p:sp>
      <p:sp>
        <p:nvSpPr>
          <p:cNvPr id="3" name="Content Placeholder 2">
            <a:extLst>
              <a:ext uri="{FF2B5EF4-FFF2-40B4-BE49-F238E27FC236}">
                <a16:creationId xmlns:a16="http://schemas.microsoft.com/office/drawing/2014/main" id="{7543CA9E-D74A-48B1-8986-BE59D2C9448A}"/>
              </a:ext>
            </a:extLst>
          </p:cNvPr>
          <p:cNvSpPr>
            <a:spLocks noGrp="1"/>
          </p:cNvSpPr>
          <p:nvPr>
            <p:ph idx="1"/>
          </p:nvPr>
        </p:nvSpPr>
        <p:spPr/>
        <p:txBody>
          <a:bodyPr/>
          <a:lstStyle/>
          <a:p>
            <a:r>
              <a:rPr lang="en-US" dirty="0"/>
              <a:t>Consult with Indian tribes that have jurisdiction over roads eligible for funding under the road maintenance program of the BIA</a:t>
            </a:r>
          </a:p>
          <a:p>
            <a:endParaRPr lang="en-US" dirty="0"/>
          </a:p>
          <a:p>
            <a:r>
              <a:rPr lang="en-US" dirty="0"/>
              <a:t>Solicit and consider input, comments, and recommendations of the Indian tribes described above.</a:t>
            </a:r>
          </a:p>
        </p:txBody>
      </p:sp>
      <p:pic>
        <p:nvPicPr>
          <p:cNvPr id="4" name="Picture 3">
            <a:extLst>
              <a:ext uri="{FF2B5EF4-FFF2-40B4-BE49-F238E27FC236}">
                <a16:creationId xmlns:a16="http://schemas.microsoft.com/office/drawing/2014/main" id="{28E16C0D-464B-4E3A-81FF-A95AE3FF1B48}"/>
              </a:ext>
            </a:extLst>
          </p:cNvPr>
          <p:cNvPicPr>
            <a:picLocks noChangeAspect="1"/>
          </p:cNvPicPr>
          <p:nvPr/>
        </p:nvPicPr>
        <p:blipFill>
          <a:blip r:embed="rId2"/>
          <a:stretch>
            <a:fillRect/>
          </a:stretch>
        </p:blipFill>
        <p:spPr>
          <a:xfrm>
            <a:off x="7964690" y="156039"/>
            <a:ext cx="979715" cy="940526"/>
          </a:xfrm>
          <a:prstGeom prst="rect">
            <a:avLst/>
          </a:prstGeom>
        </p:spPr>
      </p:pic>
      <p:pic>
        <p:nvPicPr>
          <p:cNvPr id="5" name="Picture 4">
            <a:extLst>
              <a:ext uri="{FF2B5EF4-FFF2-40B4-BE49-F238E27FC236}">
                <a16:creationId xmlns:a16="http://schemas.microsoft.com/office/drawing/2014/main" id="{9BA56FEC-2F2A-49B4-A852-8384CF6DF061}"/>
              </a:ext>
            </a:extLst>
          </p:cNvPr>
          <p:cNvPicPr>
            <a:picLocks noChangeAspect="1"/>
          </p:cNvPicPr>
          <p:nvPr/>
        </p:nvPicPr>
        <p:blipFill>
          <a:blip r:embed="rId3"/>
          <a:stretch>
            <a:fillRect/>
          </a:stretch>
        </p:blipFill>
        <p:spPr>
          <a:xfrm>
            <a:off x="199594" y="5689964"/>
            <a:ext cx="858113" cy="873907"/>
          </a:xfrm>
          <a:prstGeom prst="rect">
            <a:avLst/>
          </a:prstGeom>
        </p:spPr>
      </p:pic>
    </p:spTree>
    <p:extLst>
      <p:ext uri="{BB962C8B-B14F-4D97-AF65-F5344CB8AC3E}">
        <p14:creationId xmlns:p14="http://schemas.microsoft.com/office/powerpoint/2010/main" val="525862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8AFA-6872-4038-90E0-9A0D183EFE39}"/>
              </a:ext>
            </a:extLst>
          </p:cNvPr>
          <p:cNvSpPr>
            <a:spLocks noGrp="1"/>
          </p:cNvSpPr>
          <p:nvPr>
            <p:ph type="title"/>
          </p:nvPr>
        </p:nvSpPr>
        <p:spPr/>
        <p:txBody>
          <a:bodyPr/>
          <a:lstStyle/>
          <a:p>
            <a:r>
              <a:rPr lang="en-US" dirty="0"/>
              <a:t>Construction and Maintenance</a:t>
            </a:r>
          </a:p>
        </p:txBody>
      </p:sp>
      <p:sp>
        <p:nvSpPr>
          <p:cNvPr id="3" name="Text Placeholder 2">
            <a:extLst>
              <a:ext uri="{FF2B5EF4-FFF2-40B4-BE49-F238E27FC236}">
                <a16:creationId xmlns:a16="http://schemas.microsoft.com/office/drawing/2014/main" id="{F240F08D-A21B-4D48-9A4D-E5DCB4972C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1276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26" y="414702"/>
            <a:ext cx="8368375" cy="825501"/>
          </a:xfrm>
        </p:spPr>
        <p:txBody>
          <a:bodyPr>
            <a:normAutofit fontScale="90000"/>
          </a:bodyPr>
          <a:lstStyle/>
          <a:p>
            <a:pPr algn="ctr"/>
            <a:r>
              <a:rPr lang="en-US" dirty="0"/>
              <a:t>What is the difference?</a:t>
            </a:r>
            <a:br>
              <a:rPr lang="en-US" dirty="0"/>
            </a:br>
            <a:r>
              <a:rPr lang="en-US" dirty="0"/>
              <a:t>Construction vs. Road Maintenance </a:t>
            </a:r>
            <a:endParaRPr lang="en-US" sz="2200" dirty="0"/>
          </a:p>
        </p:txBody>
      </p:sp>
      <p:sp>
        <p:nvSpPr>
          <p:cNvPr id="3" name="Content Placeholder 2"/>
          <p:cNvSpPr>
            <a:spLocks noGrp="1"/>
          </p:cNvSpPr>
          <p:nvPr>
            <p:ph idx="1"/>
          </p:nvPr>
        </p:nvSpPr>
        <p:spPr>
          <a:xfrm>
            <a:off x="420026" y="1873251"/>
            <a:ext cx="8368374" cy="3843866"/>
          </a:xfrm>
        </p:spPr>
        <p:txBody>
          <a:bodyPr>
            <a:noAutofit/>
          </a:bodyPr>
          <a:lstStyle/>
          <a:p>
            <a:r>
              <a:rPr lang="en-US" u="sng" dirty="0"/>
              <a:t>Road and bridge maintenance</a:t>
            </a:r>
            <a:r>
              <a:rPr lang="en-US" dirty="0"/>
              <a:t> by definition is the preservation of the structure/roadway in the as-built condition.  It </a:t>
            </a:r>
            <a:r>
              <a:rPr lang="en-US" u="sng" dirty="0"/>
              <a:t>is not a reconstruction or improvement activity</a:t>
            </a:r>
            <a:r>
              <a:rPr lang="en-US" dirty="0"/>
              <a:t>.   </a:t>
            </a:r>
          </a:p>
          <a:p>
            <a:r>
              <a:rPr lang="en-US" dirty="0"/>
              <a:t>Construction is a rebuilding and/or improvement activity.  Construction activities for Tribal Transportation facilities administered by the BIA and the Federal Highway Administration is funded with funds provided from the federal allocated dollars from USDOT (23 USC 202).   </a:t>
            </a:r>
          </a:p>
        </p:txBody>
      </p:sp>
    </p:spTree>
    <p:extLst>
      <p:ext uri="{BB962C8B-B14F-4D97-AF65-F5344CB8AC3E}">
        <p14:creationId xmlns:p14="http://schemas.microsoft.com/office/powerpoint/2010/main" val="360454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570E-AA12-40C4-B69E-518EED71E6B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349DD42-0FF9-45EB-97A9-9140CF610D65}"/>
              </a:ext>
            </a:extLst>
          </p:cNvPr>
          <p:cNvSpPr>
            <a:spLocks noGrp="1"/>
          </p:cNvSpPr>
          <p:nvPr>
            <p:ph type="sldNum" sz="quarter" idx="12"/>
          </p:nvPr>
        </p:nvSpPr>
        <p:spPr/>
        <p:txBody>
          <a:bodyPr/>
          <a:lstStyle/>
          <a:p>
            <a:fld id="{81CD2C28-9560-469D-9D7C-9F76374EF469}" type="slidenum">
              <a:rPr lang="en-US" smtClean="0"/>
              <a:t>24</a:t>
            </a:fld>
            <a:endParaRPr lang="en-US"/>
          </a:p>
        </p:txBody>
      </p:sp>
      <p:pic>
        <p:nvPicPr>
          <p:cNvPr id="4" name="Picture 3">
            <a:extLst>
              <a:ext uri="{FF2B5EF4-FFF2-40B4-BE49-F238E27FC236}">
                <a16:creationId xmlns:a16="http://schemas.microsoft.com/office/drawing/2014/main" id="{47D96CD2-F71C-4345-B25E-30C58B0146B8}"/>
              </a:ext>
            </a:extLst>
          </p:cNvPr>
          <p:cNvPicPr>
            <a:picLocks noChangeAspect="1"/>
          </p:cNvPicPr>
          <p:nvPr/>
        </p:nvPicPr>
        <p:blipFill>
          <a:blip r:embed="rId2"/>
          <a:stretch>
            <a:fillRect/>
          </a:stretch>
        </p:blipFill>
        <p:spPr>
          <a:xfrm>
            <a:off x="359299" y="60668"/>
            <a:ext cx="8425402" cy="6736664"/>
          </a:xfrm>
          <a:prstGeom prst="rect">
            <a:avLst/>
          </a:prstGeom>
        </p:spPr>
      </p:pic>
    </p:spTree>
    <p:extLst>
      <p:ext uri="{BB962C8B-B14F-4D97-AF65-F5344CB8AC3E}">
        <p14:creationId xmlns:p14="http://schemas.microsoft.com/office/powerpoint/2010/main" val="4098769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3E53-89DF-4DD5-A7AD-37B729EF338F}"/>
              </a:ext>
            </a:extLst>
          </p:cNvPr>
          <p:cNvSpPr>
            <a:spLocks noGrp="1"/>
          </p:cNvSpPr>
          <p:nvPr>
            <p:ph type="title"/>
          </p:nvPr>
        </p:nvSpPr>
        <p:spPr/>
        <p:txBody>
          <a:bodyPr/>
          <a:lstStyle/>
          <a:p>
            <a:r>
              <a:rPr lang="en-US" dirty="0"/>
              <a:t>25 CFR 900.113 Definition of Construction</a:t>
            </a:r>
          </a:p>
        </p:txBody>
      </p:sp>
      <p:sp>
        <p:nvSpPr>
          <p:cNvPr id="3" name="Content Placeholder 2">
            <a:extLst>
              <a:ext uri="{FF2B5EF4-FFF2-40B4-BE49-F238E27FC236}">
                <a16:creationId xmlns:a16="http://schemas.microsoft.com/office/drawing/2014/main" id="{42024AFD-A562-4049-8BD9-DFA05B7FB405}"/>
              </a:ext>
            </a:extLst>
          </p:cNvPr>
          <p:cNvSpPr>
            <a:spLocks noGrp="1"/>
          </p:cNvSpPr>
          <p:nvPr>
            <p:ph idx="1"/>
          </p:nvPr>
        </p:nvSpPr>
        <p:spPr/>
        <p:txBody>
          <a:bodyPr/>
          <a:lstStyle/>
          <a:p>
            <a:r>
              <a:rPr lang="en-US" dirty="0"/>
              <a:t>Sec. 900.113 Definitions. </a:t>
            </a:r>
          </a:p>
          <a:p>
            <a:r>
              <a:rPr lang="en-US" dirty="0"/>
              <a:t>(a) Construction contract means a fixed-price or cost-reimbursement self-determination contract for a construction project, except that such term does not include any contract: </a:t>
            </a:r>
          </a:p>
          <a:p>
            <a:pPr lvl="1"/>
            <a:r>
              <a:rPr lang="en-US" dirty="0"/>
              <a:t>(2) For the Housing Improvement Program </a:t>
            </a:r>
            <a:r>
              <a:rPr lang="en-US" dirty="0">
                <a:highlight>
                  <a:srgbClr val="FFFF00"/>
                </a:highlight>
              </a:rPr>
              <a:t>or roads maintenance program of the Bureau of Indian Affairs</a:t>
            </a:r>
            <a:r>
              <a:rPr lang="en-US" dirty="0"/>
              <a:t> administered by the Secretary of the Interior;</a:t>
            </a:r>
          </a:p>
        </p:txBody>
      </p:sp>
      <p:sp>
        <p:nvSpPr>
          <p:cNvPr id="4" name="Slide Number Placeholder 3">
            <a:extLst>
              <a:ext uri="{FF2B5EF4-FFF2-40B4-BE49-F238E27FC236}">
                <a16:creationId xmlns:a16="http://schemas.microsoft.com/office/drawing/2014/main" id="{7F5EC671-F112-4D60-9DF2-BD55DC28F971}"/>
              </a:ext>
            </a:extLst>
          </p:cNvPr>
          <p:cNvSpPr>
            <a:spLocks noGrp="1"/>
          </p:cNvSpPr>
          <p:nvPr>
            <p:ph type="sldNum" sz="quarter" idx="12"/>
          </p:nvPr>
        </p:nvSpPr>
        <p:spPr/>
        <p:txBody>
          <a:bodyPr/>
          <a:lstStyle/>
          <a:p>
            <a:fld id="{81CD2C28-9560-469D-9D7C-9F76374EF469}" type="slidenum">
              <a:rPr lang="en-US" smtClean="0"/>
              <a:t>25</a:t>
            </a:fld>
            <a:endParaRPr lang="en-US"/>
          </a:p>
        </p:txBody>
      </p:sp>
    </p:spTree>
    <p:extLst>
      <p:ext uri="{BB962C8B-B14F-4D97-AF65-F5344CB8AC3E}">
        <p14:creationId xmlns:p14="http://schemas.microsoft.com/office/powerpoint/2010/main" val="3774498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ED93-B0CA-4264-BDC4-314B2E199556}"/>
              </a:ext>
            </a:extLst>
          </p:cNvPr>
          <p:cNvSpPr>
            <a:spLocks noGrp="1"/>
          </p:cNvSpPr>
          <p:nvPr>
            <p:ph type="title"/>
          </p:nvPr>
        </p:nvSpPr>
        <p:spPr>
          <a:xfrm>
            <a:off x="628650" y="365127"/>
            <a:ext cx="7886700" cy="788424"/>
          </a:xfrm>
        </p:spPr>
        <p:txBody>
          <a:bodyPr>
            <a:normAutofit fontScale="90000"/>
          </a:bodyPr>
          <a:lstStyle/>
          <a:p>
            <a:pPr algn="ctr"/>
            <a:r>
              <a:rPr lang="en-US" sz="4900" dirty="0"/>
              <a:t>Funding</a:t>
            </a:r>
            <a:br>
              <a:rPr lang="en-US" sz="2200" dirty="0"/>
            </a:br>
            <a:endParaRPr lang="en-US" sz="2200" dirty="0"/>
          </a:p>
        </p:txBody>
      </p:sp>
      <p:sp>
        <p:nvSpPr>
          <p:cNvPr id="3" name="Content Placeholder 2">
            <a:extLst>
              <a:ext uri="{FF2B5EF4-FFF2-40B4-BE49-F238E27FC236}">
                <a16:creationId xmlns:a16="http://schemas.microsoft.com/office/drawing/2014/main" id="{069BE098-590E-406F-9352-728046708E5B}"/>
              </a:ext>
            </a:extLst>
          </p:cNvPr>
          <p:cNvSpPr>
            <a:spLocks noGrp="1"/>
          </p:cNvSpPr>
          <p:nvPr>
            <p:ph sz="half" idx="1"/>
          </p:nvPr>
        </p:nvSpPr>
        <p:spPr/>
        <p:txBody>
          <a:bodyPr>
            <a:normAutofit fontScale="85000" lnSpcReduction="20000"/>
          </a:bodyPr>
          <a:lstStyle/>
          <a:p>
            <a:r>
              <a:rPr lang="en-US" dirty="0"/>
              <a:t>Budget Authority</a:t>
            </a:r>
          </a:p>
          <a:p>
            <a:r>
              <a:rPr lang="en-US" dirty="0"/>
              <a:t>23 USC 318a</a:t>
            </a:r>
          </a:p>
          <a:p>
            <a:r>
              <a:rPr lang="en-US" dirty="0"/>
              <a:t>BIA “Green Book”</a:t>
            </a:r>
          </a:p>
          <a:p>
            <a:r>
              <a:rPr lang="en-US" dirty="0"/>
              <a:t>P.L. 93-638, Sec. 108</a:t>
            </a:r>
          </a:p>
          <a:p>
            <a:r>
              <a:rPr lang="en-US" dirty="0"/>
              <a:t>Tribal Priority Allocations</a:t>
            </a:r>
          </a:p>
          <a:p>
            <a:endParaRPr lang="en-US" dirty="0"/>
          </a:p>
          <a:p>
            <a:endParaRPr lang="en-US" dirty="0"/>
          </a:p>
          <a:p>
            <a:r>
              <a:rPr lang="en-US" dirty="0"/>
              <a:t>Annual </a:t>
            </a:r>
            <a:r>
              <a:rPr lang="en-US" dirty="0" err="1"/>
              <a:t>Approps</a:t>
            </a:r>
            <a:r>
              <a:rPr lang="en-US" dirty="0"/>
              <a:t>, $36.3 M (FY2022)</a:t>
            </a:r>
          </a:p>
          <a:p>
            <a:r>
              <a:rPr lang="en-US" dirty="0"/>
              <a:t>Historic percentages of the Regions (Region allocation methodologies)</a:t>
            </a:r>
          </a:p>
          <a:p>
            <a:endParaRPr lang="en-US" dirty="0"/>
          </a:p>
        </p:txBody>
      </p:sp>
      <p:sp>
        <p:nvSpPr>
          <p:cNvPr id="4" name="Content Placeholder 3">
            <a:extLst>
              <a:ext uri="{FF2B5EF4-FFF2-40B4-BE49-F238E27FC236}">
                <a16:creationId xmlns:a16="http://schemas.microsoft.com/office/drawing/2014/main" id="{93A606A3-2A08-48F3-A3E5-6DA452485F89}"/>
              </a:ext>
            </a:extLst>
          </p:cNvPr>
          <p:cNvSpPr>
            <a:spLocks noGrp="1"/>
          </p:cNvSpPr>
          <p:nvPr>
            <p:ph sz="half" idx="2"/>
          </p:nvPr>
        </p:nvSpPr>
        <p:spPr/>
        <p:txBody>
          <a:bodyPr>
            <a:normAutofit fontScale="85000" lnSpcReduction="20000"/>
          </a:bodyPr>
          <a:lstStyle/>
          <a:p>
            <a:r>
              <a:rPr lang="en-US" dirty="0"/>
              <a:t>Contract Authority</a:t>
            </a:r>
          </a:p>
          <a:p>
            <a:r>
              <a:rPr lang="en-US" dirty="0"/>
              <a:t>Title 23 USC 202(a)(8)</a:t>
            </a:r>
          </a:p>
          <a:p>
            <a:r>
              <a:rPr lang="en-US" dirty="0"/>
              <a:t>25 CFR 170 Subpart G</a:t>
            </a:r>
          </a:p>
          <a:p>
            <a:r>
              <a:rPr lang="en-US" dirty="0"/>
              <a:t>P.L. 93-638 Part 900 Subpart J and Part 1000 Subpart K</a:t>
            </a:r>
          </a:p>
          <a:p>
            <a:endParaRPr lang="en-US" dirty="0"/>
          </a:p>
          <a:p>
            <a:endParaRPr lang="en-US" dirty="0"/>
          </a:p>
          <a:p>
            <a:r>
              <a:rPr lang="en-US" dirty="0"/>
              <a:t>5-year authorization (generally) $578 M-$637 M</a:t>
            </a:r>
          </a:p>
          <a:p>
            <a:r>
              <a:rPr lang="en-US" dirty="0"/>
              <a:t>23 USC 202(b)(3), Tribal shares</a:t>
            </a:r>
          </a:p>
          <a:p>
            <a:endParaRPr lang="en-US" dirty="0"/>
          </a:p>
        </p:txBody>
      </p:sp>
      <p:sp>
        <p:nvSpPr>
          <p:cNvPr id="5" name="Title 1">
            <a:extLst>
              <a:ext uri="{FF2B5EF4-FFF2-40B4-BE49-F238E27FC236}">
                <a16:creationId xmlns:a16="http://schemas.microsoft.com/office/drawing/2014/main" id="{AAC7EBC8-D961-4AA1-BC0F-8DFFA9BC9A58}"/>
              </a:ext>
            </a:extLst>
          </p:cNvPr>
          <p:cNvSpPr txBox="1">
            <a:spLocks/>
          </p:cNvSpPr>
          <p:nvPr/>
        </p:nvSpPr>
        <p:spPr>
          <a:xfrm>
            <a:off x="685800" y="1297757"/>
            <a:ext cx="7886700" cy="38366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dirty="0"/>
              <a:t>Road</a:t>
            </a:r>
            <a:r>
              <a:rPr lang="en-US" sz="2200" dirty="0"/>
              <a:t> </a:t>
            </a:r>
            <a:r>
              <a:rPr lang="en-US" sz="2200" b="1" dirty="0" err="1"/>
              <a:t>Maint</a:t>
            </a:r>
            <a:r>
              <a:rPr lang="en-US" sz="2200" dirty="0"/>
              <a:t>.                                                   </a:t>
            </a:r>
            <a:r>
              <a:rPr lang="en-US" sz="2200" b="1" dirty="0"/>
              <a:t>Const</a:t>
            </a:r>
            <a:r>
              <a:rPr lang="en-US" sz="2200" dirty="0"/>
              <a:t>.</a:t>
            </a:r>
          </a:p>
        </p:txBody>
      </p:sp>
      <p:sp>
        <p:nvSpPr>
          <p:cNvPr id="6" name="Rectangle 5">
            <a:extLst>
              <a:ext uri="{FF2B5EF4-FFF2-40B4-BE49-F238E27FC236}">
                <a16:creationId xmlns:a16="http://schemas.microsoft.com/office/drawing/2014/main" id="{7E21A64C-F72A-4706-8576-DBBB219907AA}"/>
              </a:ext>
            </a:extLst>
          </p:cNvPr>
          <p:cNvSpPr/>
          <p:nvPr/>
        </p:nvSpPr>
        <p:spPr>
          <a:xfrm>
            <a:off x="628650" y="1681419"/>
            <a:ext cx="3886200" cy="4634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1E81EB-62D7-4719-A411-B5E51F6C1477}"/>
              </a:ext>
            </a:extLst>
          </p:cNvPr>
          <p:cNvSpPr/>
          <p:nvPr/>
        </p:nvSpPr>
        <p:spPr>
          <a:xfrm>
            <a:off x="4611858" y="1681418"/>
            <a:ext cx="3886200" cy="4634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398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124A-329A-4664-AE2E-D0E48FB14340}"/>
              </a:ext>
            </a:extLst>
          </p:cNvPr>
          <p:cNvSpPr>
            <a:spLocks noGrp="1"/>
          </p:cNvSpPr>
          <p:nvPr>
            <p:ph type="title"/>
          </p:nvPr>
        </p:nvSpPr>
        <p:spPr/>
        <p:txBody>
          <a:bodyPr/>
          <a:lstStyle/>
          <a:p>
            <a:r>
              <a:rPr lang="en-US" dirty="0"/>
              <a:t>TPA</a:t>
            </a:r>
          </a:p>
        </p:txBody>
      </p:sp>
      <p:sp>
        <p:nvSpPr>
          <p:cNvPr id="3" name="Content Placeholder 2">
            <a:extLst>
              <a:ext uri="{FF2B5EF4-FFF2-40B4-BE49-F238E27FC236}">
                <a16:creationId xmlns:a16="http://schemas.microsoft.com/office/drawing/2014/main" id="{CAD7F405-C003-4CFC-A7B9-960200EA30B9}"/>
              </a:ext>
            </a:extLst>
          </p:cNvPr>
          <p:cNvSpPr>
            <a:spLocks noGrp="1"/>
          </p:cNvSpPr>
          <p:nvPr>
            <p:ph idx="1"/>
          </p:nvPr>
        </p:nvSpPr>
        <p:spPr/>
        <p:txBody>
          <a:bodyPr/>
          <a:lstStyle/>
          <a:p>
            <a:r>
              <a:rPr lang="en-US" dirty="0"/>
              <a:t>Tribal priority allocations are a critical funding area for tribal governments because they cover such needs as economic development, welfare assistance, and natural resource management.</a:t>
            </a:r>
          </a:p>
        </p:txBody>
      </p:sp>
      <p:sp>
        <p:nvSpPr>
          <p:cNvPr id="4" name="Slide Number Placeholder 3">
            <a:extLst>
              <a:ext uri="{FF2B5EF4-FFF2-40B4-BE49-F238E27FC236}">
                <a16:creationId xmlns:a16="http://schemas.microsoft.com/office/drawing/2014/main" id="{DE84BE6F-B5BD-43B0-8D17-37C9716A8958}"/>
              </a:ext>
            </a:extLst>
          </p:cNvPr>
          <p:cNvSpPr>
            <a:spLocks noGrp="1"/>
          </p:cNvSpPr>
          <p:nvPr>
            <p:ph type="sldNum" sz="quarter" idx="12"/>
          </p:nvPr>
        </p:nvSpPr>
        <p:spPr/>
        <p:txBody>
          <a:bodyPr/>
          <a:lstStyle/>
          <a:p>
            <a:fld id="{81CD2C28-9560-469D-9D7C-9F76374EF469}" type="slidenum">
              <a:rPr lang="en-US" smtClean="0"/>
              <a:t>27</a:t>
            </a:fld>
            <a:endParaRPr lang="en-US"/>
          </a:p>
        </p:txBody>
      </p:sp>
    </p:spTree>
    <p:extLst>
      <p:ext uri="{BB962C8B-B14F-4D97-AF65-F5344CB8AC3E}">
        <p14:creationId xmlns:p14="http://schemas.microsoft.com/office/powerpoint/2010/main" val="199896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509D-9688-422D-8E91-60EC81CD0CF5}"/>
              </a:ext>
            </a:extLst>
          </p:cNvPr>
          <p:cNvSpPr>
            <a:spLocks noGrp="1"/>
          </p:cNvSpPr>
          <p:nvPr>
            <p:ph type="title"/>
          </p:nvPr>
        </p:nvSpPr>
        <p:spPr/>
        <p:txBody>
          <a:bodyPr/>
          <a:lstStyle/>
          <a:p>
            <a:r>
              <a:rPr lang="en-US" dirty="0"/>
              <a:t>RM Fund Distribution Process</a:t>
            </a:r>
          </a:p>
        </p:txBody>
      </p:sp>
      <p:sp>
        <p:nvSpPr>
          <p:cNvPr id="3" name="Content Placeholder 2">
            <a:extLst>
              <a:ext uri="{FF2B5EF4-FFF2-40B4-BE49-F238E27FC236}">
                <a16:creationId xmlns:a16="http://schemas.microsoft.com/office/drawing/2014/main" id="{C6D30449-0441-416A-B2EF-ABDA0651D245}"/>
              </a:ext>
            </a:extLst>
          </p:cNvPr>
          <p:cNvSpPr>
            <a:spLocks noGrp="1"/>
          </p:cNvSpPr>
          <p:nvPr>
            <p:ph idx="1"/>
          </p:nvPr>
        </p:nvSpPr>
        <p:spPr/>
        <p:txBody>
          <a:bodyPr>
            <a:normAutofit/>
          </a:bodyPr>
          <a:lstStyle/>
          <a:p>
            <a:pPr marL="0" marR="0">
              <a:lnSpc>
                <a:spcPct val="107000"/>
              </a:lnSpc>
              <a:spcBef>
                <a:spcPts val="0"/>
              </a:spcBef>
              <a:spcAft>
                <a:spcPts val="800"/>
              </a:spcAft>
            </a:pP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Program</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Road Maintenance (TPA)</a:t>
            </a:r>
          </a:p>
          <a:p>
            <a:pPr marL="0" marR="0">
              <a:lnSpc>
                <a:spcPct val="107000"/>
              </a:lnSpc>
              <a:spcBef>
                <a:spcPts val="0"/>
              </a:spcBef>
              <a:spcAft>
                <a:spcPts val="800"/>
              </a:spcAft>
            </a:pP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Type of Funding</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Recurring (Non-Base) - Formula Funding</a:t>
            </a:r>
          </a:p>
          <a:p>
            <a:pPr marL="0" marR="0">
              <a:lnSpc>
                <a:spcPct val="107000"/>
              </a:lnSpc>
              <a:spcBef>
                <a:spcPts val="0"/>
              </a:spcBef>
              <a:spcAft>
                <a:spcPts val="800"/>
              </a:spcAft>
            </a:pP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Funding Authority/Responsibility</a:t>
            </a:r>
            <a:r>
              <a:rPr lang="en-US" sz="2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25 USC 318a; 23 USC 202; 25 U.S.C. 450 (The Indian Self-Determination and Education Assistance Act), 88 Stat. 2203, </a:t>
            </a:r>
            <a:r>
              <a:rPr lang="en-US" sz="2200" i="1" dirty="0">
                <a:effectLst/>
                <a:latin typeface="Calibri" panose="020F0502020204030204" pitchFamily="34" charset="0"/>
                <a:ea typeface="Calibri" panose="020F0502020204030204" pitchFamily="34" charset="0"/>
                <a:cs typeface="Times New Roman" panose="02020603050405020304" pitchFamily="18" charset="0"/>
              </a:rPr>
              <a:t>Public Law </a:t>
            </a:r>
            <a:r>
              <a:rPr lang="en-US" sz="2200" dirty="0">
                <a:effectLst/>
                <a:latin typeface="Calibri" panose="020F0502020204030204" pitchFamily="34" charset="0"/>
                <a:ea typeface="Calibri" panose="020F0502020204030204" pitchFamily="34" charset="0"/>
                <a:cs typeface="Times New Roman" panose="02020603050405020304" pitchFamily="18" charset="0"/>
              </a:rPr>
              <a:t>93-638, </a:t>
            </a:r>
            <a:r>
              <a:rPr lang="en-US" sz="2200" i="1" dirty="0">
                <a:effectLst/>
                <a:latin typeface="Calibri" panose="020F0502020204030204" pitchFamily="34" charset="0"/>
                <a:ea typeface="Calibri" panose="020F0502020204030204" pitchFamily="34" charset="0"/>
                <a:cs typeface="Times New Roman" panose="02020603050405020304" pitchFamily="18" charset="0"/>
              </a:rPr>
              <a:t>Public Law </a:t>
            </a:r>
            <a:r>
              <a:rPr lang="en-US" sz="2200" dirty="0">
                <a:effectLst/>
                <a:latin typeface="Calibri" panose="020F0502020204030204" pitchFamily="34" charset="0"/>
                <a:ea typeface="Calibri" panose="020F0502020204030204" pitchFamily="34" charset="0"/>
                <a:cs typeface="Times New Roman" panose="02020603050405020304" pitchFamily="18" charset="0"/>
              </a:rPr>
              <a:t>100-472; 102 Stat. 2285, Public Law 103-413.</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Deputy Bureau Director, Indian Services, is the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SubAllottee</a:t>
            </a:r>
            <a:r>
              <a:rPr lang="en-US" sz="2200" dirty="0">
                <a:effectLst/>
                <a:latin typeface="Calibri" panose="020F0502020204030204" pitchFamily="34" charset="0"/>
                <a:ea typeface="Calibri" panose="020F0502020204030204" pitchFamily="34" charset="0"/>
                <a:cs typeface="Times New Roman" panose="02020603050405020304" pitchFamily="18" charset="0"/>
              </a:rPr>
              <a:t> and is responsibility for distribution of the funding.</a:t>
            </a:r>
          </a:p>
          <a:p>
            <a:endParaRPr lang="en-US" dirty="0"/>
          </a:p>
        </p:txBody>
      </p:sp>
      <p:sp>
        <p:nvSpPr>
          <p:cNvPr id="4" name="Slide Number Placeholder 3">
            <a:extLst>
              <a:ext uri="{FF2B5EF4-FFF2-40B4-BE49-F238E27FC236}">
                <a16:creationId xmlns:a16="http://schemas.microsoft.com/office/drawing/2014/main" id="{21FBE228-EC79-49BE-A2F3-1E21B72A7C08}"/>
              </a:ext>
            </a:extLst>
          </p:cNvPr>
          <p:cNvSpPr>
            <a:spLocks noGrp="1"/>
          </p:cNvSpPr>
          <p:nvPr>
            <p:ph type="sldNum" sz="quarter" idx="12"/>
          </p:nvPr>
        </p:nvSpPr>
        <p:spPr/>
        <p:txBody>
          <a:bodyPr/>
          <a:lstStyle/>
          <a:p>
            <a:fld id="{81CD2C28-9560-469D-9D7C-9F76374EF469}" type="slidenum">
              <a:rPr lang="en-US" smtClean="0"/>
              <a:t>28</a:t>
            </a:fld>
            <a:endParaRPr lang="en-US"/>
          </a:p>
        </p:txBody>
      </p:sp>
    </p:spTree>
    <p:extLst>
      <p:ext uri="{BB962C8B-B14F-4D97-AF65-F5344CB8AC3E}">
        <p14:creationId xmlns:p14="http://schemas.microsoft.com/office/powerpoint/2010/main" val="91070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509D-9688-422D-8E91-60EC81CD0CF5}"/>
              </a:ext>
            </a:extLst>
          </p:cNvPr>
          <p:cNvSpPr>
            <a:spLocks noGrp="1"/>
          </p:cNvSpPr>
          <p:nvPr>
            <p:ph type="title"/>
          </p:nvPr>
        </p:nvSpPr>
        <p:spPr/>
        <p:txBody>
          <a:bodyPr/>
          <a:lstStyle/>
          <a:p>
            <a:r>
              <a:rPr lang="en-US" dirty="0"/>
              <a:t>RM Fund Distribution Process</a:t>
            </a:r>
          </a:p>
        </p:txBody>
      </p:sp>
      <p:sp>
        <p:nvSpPr>
          <p:cNvPr id="3" name="Content Placeholder 2">
            <a:extLst>
              <a:ext uri="{FF2B5EF4-FFF2-40B4-BE49-F238E27FC236}">
                <a16:creationId xmlns:a16="http://schemas.microsoft.com/office/drawing/2014/main" id="{C6D30449-0441-416A-B2EF-ABDA0651D245}"/>
              </a:ext>
            </a:extLst>
          </p:cNvPr>
          <p:cNvSpPr>
            <a:spLocks noGrp="1"/>
          </p:cNvSpPr>
          <p:nvPr>
            <p:ph idx="1"/>
          </p:nvPr>
        </p:nvSpPr>
        <p:spPr>
          <a:xfrm>
            <a:off x="628650" y="1364566"/>
            <a:ext cx="7886700" cy="5356910"/>
          </a:xfrm>
        </p:spPr>
        <p:txBody>
          <a:bodyPr>
            <a:norm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Distribution Process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OIS applies a formula based on Regional percentages. These percentages do not change by fiscal years and are based on historical percentages determined by miles of roads maintained at Tribal locations/lands.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Regional distribution is based on each Region’s own negotiated distribution criteria.</a:t>
            </a:r>
          </a:p>
          <a:p>
            <a:pPr mar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$200,000 is retained at the OIS level from the enacted level for emergency maintenance. This practice was established at the request of TIBC. </a:t>
            </a:r>
          </a:p>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Regional Processing: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Indian Self Determination (ISD) Awarding Official negotiates terms, conditions of award, including payments. They prepare contract award/modifications in PRISM.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OSG Processing: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OSG will process the funding document, and obligate funding.</a:t>
            </a:r>
          </a:p>
        </p:txBody>
      </p:sp>
      <p:sp>
        <p:nvSpPr>
          <p:cNvPr id="4" name="Slide Number Placeholder 3">
            <a:extLst>
              <a:ext uri="{FF2B5EF4-FFF2-40B4-BE49-F238E27FC236}">
                <a16:creationId xmlns:a16="http://schemas.microsoft.com/office/drawing/2014/main" id="{21FBE228-EC79-49BE-A2F3-1E21B72A7C08}"/>
              </a:ext>
            </a:extLst>
          </p:cNvPr>
          <p:cNvSpPr>
            <a:spLocks noGrp="1"/>
          </p:cNvSpPr>
          <p:nvPr>
            <p:ph type="sldNum" sz="quarter" idx="12"/>
          </p:nvPr>
        </p:nvSpPr>
        <p:spPr/>
        <p:txBody>
          <a:bodyPr/>
          <a:lstStyle/>
          <a:p>
            <a:fld id="{81CD2C28-9560-469D-9D7C-9F76374EF469}" type="slidenum">
              <a:rPr lang="en-US" smtClean="0"/>
              <a:t>29</a:t>
            </a:fld>
            <a:endParaRPr lang="en-US"/>
          </a:p>
        </p:txBody>
      </p:sp>
    </p:spTree>
    <p:extLst>
      <p:ext uri="{BB962C8B-B14F-4D97-AF65-F5344CB8AC3E}">
        <p14:creationId xmlns:p14="http://schemas.microsoft.com/office/powerpoint/2010/main" val="146023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8CD1-50C2-4842-B9D3-22205E82BC53}"/>
              </a:ext>
            </a:extLst>
          </p:cNvPr>
          <p:cNvSpPr>
            <a:spLocks noGrp="1"/>
          </p:cNvSpPr>
          <p:nvPr>
            <p:ph type="title"/>
          </p:nvPr>
        </p:nvSpPr>
        <p:spPr/>
        <p:txBody>
          <a:bodyPr/>
          <a:lstStyle/>
          <a:p>
            <a:r>
              <a:rPr lang="en-US" dirty="0"/>
              <a:t>BIA Road Maintenance</a:t>
            </a:r>
          </a:p>
        </p:txBody>
      </p:sp>
      <p:sp>
        <p:nvSpPr>
          <p:cNvPr id="3" name="Slide Number Placeholder 2">
            <a:extLst>
              <a:ext uri="{FF2B5EF4-FFF2-40B4-BE49-F238E27FC236}">
                <a16:creationId xmlns:a16="http://schemas.microsoft.com/office/drawing/2014/main" id="{D215F43F-5666-4563-A283-B2237E3BB585}"/>
              </a:ext>
            </a:extLst>
          </p:cNvPr>
          <p:cNvSpPr>
            <a:spLocks noGrp="1"/>
          </p:cNvSpPr>
          <p:nvPr>
            <p:ph type="sldNum" sz="quarter" idx="12"/>
          </p:nvPr>
        </p:nvSpPr>
        <p:spPr/>
        <p:txBody>
          <a:bodyPr/>
          <a:lstStyle/>
          <a:p>
            <a:fld id="{81CD2C28-9560-469D-9D7C-9F76374EF469}" type="slidenum">
              <a:rPr lang="en-US" smtClean="0"/>
              <a:t>3</a:t>
            </a:fld>
            <a:endParaRPr lang="en-US"/>
          </a:p>
        </p:txBody>
      </p:sp>
      <p:sp>
        <p:nvSpPr>
          <p:cNvPr id="4" name="TextBox 3">
            <a:extLst>
              <a:ext uri="{FF2B5EF4-FFF2-40B4-BE49-F238E27FC236}">
                <a16:creationId xmlns:a16="http://schemas.microsoft.com/office/drawing/2014/main" id="{4D1CB8FE-716D-4EF0-BDF6-8858B573B5DF}"/>
              </a:ext>
            </a:extLst>
          </p:cNvPr>
          <p:cNvSpPr txBox="1"/>
          <p:nvPr/>
        </p:nvSpPr>
        <p:spPr>
          <a:xfrm>
            <a:off x="628650" y="1941342"/>
            <a:ext cx="8062504" cy="4365490"/>
          </a:xfrm>
          <a:prstGeom prst="rect">
            <a:avLst/>
          </a:prstGeom>
          <a:noFill/>
        </p:spPr>
        <p:txBody>
          <a:bodyPr wrap="square" rtlCol="0">
            <a:spAutoFit/>
          </a:bodyPr>
          <a:lstStyle/>
          <a:p>
            <a:pPr marL="0" marR="0">
              <a:lnSpc>
                <a:spcPct val="107000"/>
              </a:lnSpc>
              <a:spcBef>
                <a:spcPts val="0"/>
              </a:spcBef>
              <a:spcAft>
                <a:spcPts val="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BIA/FHWA are engaging in BIA RM Program Pre-meetings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Meeting purpose</a:t>
            </a:r>
          </a:p>
          <a:p>
            <a:pPr marL="342900" marR="0" indent="-342900">
              <a:lnSpc>
                <a:spcPct val="150000"/>
              </a:lnSpc>
              <a:spcBef>
                <a:spcPts val="0"/>
              </a:spcBef>
              <a:spcAft>
                <a:spcPts val="0"/>
              </a:spcAft>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P.L. 117-58; IIJA Section 14006 Overview</a:t>
            </a:r>
          </a:p>
          <a:p>
            <a:pPr marL="342900" indent="-342900">
              <a:lnSpc>
                <a:spcPct val="150000"/>
              </a:lnSpc>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Evaluation Criteria</a:t>
            </a:r>
          </a:p>
          <a:p>
            <a:pPr marL="342900" marR="0" indent="-342900">
              <a:lnSpc>
                <a:spcPct val="150000"/>
              </a:lnSpc>
              <a:spcBef>
                <a:spcPts val="0"/>
              </a:spcBef>
              <a:spcAft>
                <a:spcPts val="0"/>
              </a:spcAft>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Construction and Maintenance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0"/>
              </a:spcAft>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BIA Road Maintenance Program</a:t>
            </a:r>
          </a:p>
          <a:p>
            <a:pPr marL="457200" marR="0" indent="45720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(Background) </a:t>
            </a:r>
          </a:p>
          <a:p>
            <a:pPr marL="342900" marR="0" indent="-342900">
              <a:spcBef>
                <a:spcPts val="0"/>
              </a:spcBef>
              <a:spcAft>
                <a:spcPts val="0"/>
              </a:spcAft>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Funding</a:t>
            </a:r>
          </a:p>
          <a:p>
            <a:pPr marL="342900" marR="0" indent="-342900">
              <a:spcBef>
                <a:spcPts val="0"/>
              </a:spcBef>
              <a:spcAft>
                <a:spcPts val="0"/>
              </a:spcAft>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Questions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01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9444-CAD4-44F9-A6C6-806EE8F801DA}"/>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60E3EEE-0F93-46AB-B110-BBA2F6BB10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584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A7B0-3F65-4647-814F-5827B4420A34}"/>
              </a:ext>
            </a:extLst>
          </p:cNvPr>
          <p:cNvSpPr>
            <a:spLocks noGrp="1"/>
          </p:cNvSpPr>
          <p:nvPr>
            <p:ph type="title"/>
          </p:nvPr>
        </p:nvSpPr>
        <p:spPr/>
        <p:txBody>
          <a:bodyPr/>
          <a:lstStyle/>
          <a:p>
            <a:r>
              <a:rPr lang="en-US" dirty="0"/>
              <a:t>Meeting Purpose</a:t>
            </a:r>
          </a:p>
        </p:txBody>
      </p:sp>
      <p:sp>
        <p:nvSpPr>
          <p:cNvPr id="5" name="Text Placeholder 4">
            <a:extLst>
              <a:ext uri="{FF2B5EF4-FFF2-40B4-BE49-F238E27FC236}">
                <a16:creationId xmlns:a16="http://schemas.microsoft.com/office/drawing/2014/main" id="{A99E8287-5B9F-45BA-B2AA-30D8E8A309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380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11F4-E999-40BA-9301-7E9EE81FC30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7B3D6BC1-197E-4437-923E-8C91AED0ADDF}"/>
              </a:ext>
            </a:extLst>
          </p:cNvPr>
          <p:cNvSpPr>
            <a:spLocks noGrp="1"/>
          </p:cNvSpPr>
          <p:nvPr>
            <p:ph idx="1"/>
          </p:nvPr>
        </p:nvSpPr>
        <p:spPr/>
        <p:txBody>
          <a:bodyPr>
            <a:normAutofit fontScale="92500" lnSpcReduction="10000"/>
          </a:bodyPr>
          <a:lstStyle/>
          <a:p>
            <a:pPr algn="l"/>
            <a:r>
              <a:rPr lang="en-US" b="0" i="0" dirty="0">
                <a:solidFill>
                  <a:srgbClr val="000000"/>
                </a:solidFill>
                <a:effectLst/>
              </a:rPr>
              <a:t>The BIA and the Federal Highway Administration’s Office of Tribal Transportation will provide a road maintenance program overview on the implementation and operation of the BIA Road Maintenance Program (RMP). Most tribal transportation program directors and operators are familiar with the Tribal Transportation Program authorized in 23 USC §202; but are not familiar with the BIA RMP and how the two programs relate. Each year approximately $30-35 million is provided nationally to specific tribes and BIA field offices to maintain BIA roads. </a:t>
            </a:r>
          </a:p>
          <a:p>
            <a:pPr algn="l"/>
            <a:r>
              <a:rPr lang="en-US" b="0" i="0" dirty="0">
                <a:solidFill>
                  <a:srgbClr val="000000"/>
                </a:solidFill>
                <a:effectLst/>
              </a:rPr>
              <a:t>These meetings will provide clarification on the program function and purpose.</a:t>
            </a:r>
          </a:p>
          <a:p>
            <a:pPr marL="0" indent="0">
              <a:buNone/>
            </a:pPr>
            <a:endParaRPr lang="en-US" dirty="0"/>
          </a:p>
        </p:txBody>
      </p:sp>
      <p:sp>
        <p:nvSpPr>
          <p:cNvPr id="4" name="Slide Number Placeholder 3">
            <a:extLst>
              <a:ext uri="{FF2B5EF4-FFF2-40B4-BE49-F238E27FC236}">
                <a16:creationId xmlns:a16="http://schemas.microsoft.com/office/drawing/2014/main" id="{EB04E829-E585-4315-B8E5-BF4C2B08DB99}"/>
              </a:ext>
            </a:extLst>
          </p:cNvPr>
          <p:cNvSpPr>
            <a:spLocks noGrp="1"/>
          </p:cNvSpPr>
          <p:nvPr>
            <p:ph type="sldNum" sz="quarter" idx="12"/>
          </p:nvPr>
        </p:nvSpPr>
        <p:spPr/>
        <p:txBody>
          <a:bodyPr/>
          <a:lstStyle/>
          <a:p>
            <a:fld id="{81CD2C28-9560-469D-9D7C-9F76374EF469}" type="slidenum">
              <a:rPr lang="en-US" smtClean="0"/>
              <a:t>5</a:t>
            </a:fld>
            <a:endParaRPr lang="en-US"/>
          </a:p>
        </p:txBody>
      </p:sp>
    </p:spTree>
    <p:extLst>
      <p:ext uri="{BB962C8B-B14F-4D97-AF65-F5344CB8AC3E}">
        <p14:creationId xmlns:p14="http://schemas.microsoft.com/office/powerpoint/2010/main" val="198884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11F4-E999-40BA-9301-7E9EE81FC30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7B3D6BC1-197E-4437-923E-8C91AED0ADDF}"/>
              </a:ext>
            </a:extLst>
          </p:cNvPr>
          <p:cNvSpPr>
            <a:spLocks noGrp="1"/>
          </p:cNvSpPr>
          <p:nvPr>
            <p:ph idx="1"/>
          </p:nvPr>
        </p:nvSpPr>
        <p:spPr>
          <a:xfrm>
            <a:off x="628650" y="1463040"/>
            <a:ext cx="7886700" cy="5258436"/>
          </a:xfrm>
        </p:spPr>
        <p:txBody>
          <a:bodyPr>
            <a:normAutofit fontScale="85000" lnSpcReduction="20000"/>
          </a:bodyPr>
          <a:lstStyle/>
          <a:p>
            <a:pPr algn="l"/>
            <a:r>
              <a:rPr lang="en-US" b="0" i="0" dirty="0">
                <a:solidFill>
                  <a:srgbClr val="000000"/>
                </a:solidFill>
                <a:effectLst/>
              </a:rPr>
              <a:t>In 2021, Congress passed P.L. 117-58, Infrastructure Investment and Jobs Act of 2021 (IIJA) or otherwise known as the Bipartisan Infrastructure Law (BIL). Section 14006 of IIJA requires the Secretary of the Interior in consultation with the Secretary of Transportation to consult with Indian tribes that have jurisdiction over roads eligible for funding under the road maintenance program of the Bureau of Indian Affairs. </a:t>
            </a:r>
          </a:p>
          <a:p>
            <a:pPr algn="l"/>
            <a:r>
              <a:rPr lang="en-US" b="0" i="0" dirty="0">
                <a:solidFill>
                  <a:srgbClr val="000000"/>
                </a:solidFill>
                <a:effectLst/>
              </a:rPr>
              <a:t>In preparation of the consultation (to be announced), the BIA and FHWA will provide this overview meeting to assist tribes in understanding the differences in the maintenance program and the construction program. </a:t>
            </a:r>
          </a:p>
          <a:p>
            <a:pPr algn="l"/>
            <a:r>
              <a:rPr lang="en-US" b="0" i="0" dirty="0">
                <a:solidFill>
                  <a:srgbClr val="000000"/>
                </a:solidFill>
                <a:effectLst/>
              </a:rPr>
              <a:t>At a recent Tribal Transportation Program Coordinating Committee, the tribes requested an overview to assist them in understanding the maintenance program operations so they are informed and can more readily provide input, comments, and recommendations during the consultation sessions. </a:t>
            </a:r>
            <a:endParaRPr lang="en-US" dirty="0"/>
          </a:p>
        </p:txBody>
      </p:sp>
      <p:sp>
        <p:nvSpPr>
          <p:cNvPr id="4" name="Slide Number Placeholder 3">
            <a:extLst>
              <a:ext uri="{FF2B5EF4-FFF2-40B4-BE49-F238E27FC236}">
                <a16:creationId xmlns:a16="http://schemas.microsoft.com/office/drawing/2014/main" id="{EB04E829-E585-4315-B8E5-BF4C2B08DB99}"/>
              </a:ext>
            </a:extLst>
          </p:cNvPr>
          <p:cNvSpPr>
            <a:spLocks noGrp="1"/>
          </p:cNvSpPr>
          <p:nvPr>
            <p:ph type="sldNum" sz="quarter" idx="12"/>
          </p:nvPr>
        </p:nvSpPr>
        <p:spPr/>
        <p:txBody>
          <a:bodyPr/>
          <a:lstStyle/>
          <a:p>
            <a:fld id="{81CD2C28-9560-469D-9D7C-9F76374EF469}" type="slidenum">
              <a:rPr lang="en-US" smtClean="0"/>
              <a:t>6</a:t>
            </a:fld>
            <a:endParaRPr lang="en-US"/>
          </a:p>
        </p:txBody>
      </p:sp>
    </p:spTree>
    <p:extLst>
      <p:ext uri="{BB962C8B-B14F-4D97-AF65-F5344CB8AC3E}">
        <p14:creationId xmlns:p14="http://schemas.microsoft.com/office/powerpoint/2010/main" val="170520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FC714-DD7D-4446-8CE4-C4AA3E4D7A1A}"/>
              </a:ext>
            </a:extLst>
          </p:cNvPr>
          <p:cNvSpPr>
            <a:spLocks noGrp="1"/>
          </p:cNvSpPr>
          <p:nvPr>
            <p:ph type="sldNum" sz="quarter" idx="12"/>
          </p:nvPr>
        </p:nvSpPr>
        <p:spPr/>
        <p:txBody>
          <a:bodyPr/>
          <a:lstStyle/>
          <a:p>
            <a:fld id="{81CD2C28-9560-469D-9D7C-9F76374EF469}" type="slidenum">
              <a:rPr lang="en-US" smtClean="0"/>
              <a:t>7</a:t>
            </a:fld>
            <a:endParaRPr lang="en-US"/>
          </a:p>
        </p:txBody>
      </p:sp>
      <p:pic>
        <p:nvPicPr>
          <p:cNvPr id="4" name="Picture 3">
            <a:extLst>
              <a:ext uri="{FF2B5EF4-FFF2-40B4-BE49-F238E27FC236}">
                <a16:creationId xmlns:a16="http://schemas.microsoft.com/office/drawing/2014/main" id="{8D333E80-398A-4198-A23F-91047D7BE482}"/>
              </a:ext>
            </a:extLst>
          </p:cNvPr>
          <p:cNvPicPr>
            <a:picLocks noChangeAspect="1"/>
          </p:cNvPicPr>
          <p:nvPr/>
        </p:nvPicPr>
        <p:blipFill>
          <a:blip r:embed="rId2"/>
          <a:stretch>
            <a:fillRect/>
          </a:stretch>
        </p:blipFill>
        <p:spPr>
          <a:xfrm>
            <a:off x="438078" y="470681"/>
            <a:ext cx="8227619" cy="5578427"/>
          </a:xfrm>
          <a:prstGeom prst="rect">
            <a:avLst/>
          </a:prstGeom>
        </p:spPr>
      </p:pic>
      <p:pic>
        <p:nvPicPr>
          <p:cNvPr id="5" name="Picture 4">
            <a:extLst>
              <a:ext uri="{FF2B5EF4-FFF2-40B4-BE49-F238E27FC236}">
                <a16:creationId xmlns:a16="http://schemas.microsoft.com/office/drawing/2014/main" id="{10494147-AE9F-4387-B5F5-1B6011ABF12E}"/>
              </a:ext>
            </a:extLst>
          </p:cNvPr>
          <p:cNvPicPr>
            <a:picLocks noChangeAspect="1"/>
          </p:cNvPicPr>
          <p:nvPr/>
        </p:nvPicPr>
        <p:blipFill>
          <a:blip r:embed="rId3"/>
          <a:stretch>
            <a:fillRect/>
          </a:stretch>
        </p:blipFill>
        <p:spPr>
          <a:xfrm>
            <a:off x="7964690" y="156039"/>
            <a:ext cx="979715" cy="940526"/>
          </a:xfrm>
          <a:prstGeom prst="rect">
            <a:avLst/>
          </a:prstGeom>
        </p:spPr>
      </p:pic>
      <p:pic>
        <p:nvPicPr>
          <p:cNvPr id="6" name="Picture 5">
            <a:extLst>
              <a:ext uri="{FF2B5EF4-FFF2-40B4-BE49-F238E27FC236}">
                <a16:creationId xmlns:a16="http://schemas.microsoft.com/office/drawing/2014/main" id="{EC624277-02BB-4061-B5C9-8EC845F737F5}"/>
              </a:ext>
            </a:extLst>
          </p:cNvPr>
          <p:cNvPicPr>
            <a:picLocks noChangeAspect="1"/>
          </p:cNvPicPr>
          <p:nvPr/>
        </p:nvPicPr>
        <p:blipFill>
          <a:blip r:embed="rId4"/>
          <a:stretch>
            <a:fillRect/>
          </a:stretch>
        </p:blipFill>
        <p:spPr>
          <a:xfrm>
            <a:off x="199594" y="5689964"/>
            <a:ext cx="858113" cy="873907"/>
          </a:xfrm>
          <a:prstGeom prst="rect">
            <a:avLst/>
          </a:prstGeom>
        </p:spPr>
      </p:pic>
    </p:spTree>
    <p:extLst>
      <p:ext uri="{BB962C8B-B14F-4D97-AF65-F5344CB8AC3E}">
        <p14:creationId xmlns:p14="http://schemas.microsoft.com/office/powerpoint/2010/main" val="325878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D02C-E2EB-4E81-A2FB-6D4BF994FCC0}"/>
              </a:ext>
            </a:extLst>
          </p:cNvPr>
          <p:cNvSpPr>
            <a:spLocks noGrp="1"/>
          </p:cNvSpPr>
          <p:nvPr>
            <p:ph type="title"/>
          </p:nvPr>
        </p:nvSpPr>
        <p:spPr/>
        <p:txBody>
          <a:bodyPr/>
          <a:lstStyle/>
          <a:p>
            <a:r>
              <a:rPr lang="en-US" dirty="0"/>
              <a:t>P.L. 117-58; IIJA Sec. 14006</a:t>
            </a:r>
          </a:p>
        </p:txBody>
      </p:sp>
      <p:sp>
        <p:nvSpPr>
          <p:cNvPr id="3" name="Text Placeholder 2">
            <a:extLst>
              <a:ext uri="{FF2B5EF4-FFF2-40B4-BE49-F238E27FC236}">
                <a16:creationId xmlns:a16="http://schemas.microsoft.com/office/drawing/2014/main" id="{90E3B633-AB20-46E3-8258-4569ECDA07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2191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C5E7-732B-4D43-908B-7E19C36F6B9E}"/>
              </a:ext>
            </a:extLst>
          </p:cNvPr>
          <p:cNvSpPr>
            <a:spLocks noGrp="1"/>
          </p:cNvSpPr>
          <p:nvPr>
            <p:ph type="title"/>
          </p:nvPr>
        </p:nvSpPr>
        <p:spPr>
          <a:xfrm>
            <a:off x="628650" y="365126"/>
            <a:ext cx="7886700" cy="577409"/>
          </a:xfrm>
        </p:spPr>
        <p:txBody>
          <a:bodyPr>
            <a:normAutofit fontScale="90000"/>
          </a:bodyPr>
          <a:lstStyle/>
          <a:p>
            <a:r>
              <a:rPr lang="en-US" dirty="0"/>
              <a:t>Section 14006 (a)</a:t>
            </a:r>
          </a:p>
        </p:txBody>
      </p:sp>
      <p:sp>
        <p:nvSpPr>
          <p:cNvPr id="3" name="Slide Number Placeholder 2">
            <a:extLst>
              <a:ext uri="{FF2B5EF4-FFF2-40B4-BE49-F238E27FC236}">
                <a16:creationId xmlns:a16="http://schemas.microsoft.com/office/drawing/2014/main" id="{D9702C01-94F6-4904-8F94-38CF362E3122}"/>
              </a:ext>
            </a:extLst>
          </p:cNvPr>
          <p:cNvSpPr>
            <a:spLocks noGrp="1"/>
          </p:cNvSpPr>
          <p:nvPr>
            <p:ph type="sldNum" sz="quarter" idx="12"/>
          </p:nvPr>
        </p:nvSpPr>
        <p:spPr/>
        <p:txBody>
          <a:bodyPr/>
          <a:lstStyle/>
          <a:p>
            <a:fld id="{81CD2C28-9560-469D-9D7C-9F76374EF469}" type="slidenum">
              <a:rPr lang="en-US" smtClean="0"/>
              <a:t>9</a:t>
            </a:fld>
            <a:endParaRPr lang="en-US"/>
          </a:p>
        </p:txBody>
      </p:sp>
      <p:sp>
        <p:nvSpPr>
          <p:cNvPr id="4" name="TextBox 3">
            <a:extLst>
              <a:ext uri="{FF2B5EF4-FFF2-40B4-BE49-F238E27FC236}">
                <a16:creationId xmlns:a16="http://schemas.microsoft.com/office/drawing/2014/main" id="{B6BFB639-4191-4DF0-862F-E7F2EB4270C3}"/>
              </a:ext>
            </a:extLst>
          </p:cNvPr>
          <p:cNvSpPr txBox="1"/>
          <p:nvPr/>
        </p:nvSpPr>
        <p:spPr>
          <a:xfrm>
            <a:off x="628650" y="1448339"/>
            <a:ext cx="8022981" cy="3339184"/>
          </a:xfrm>
          <a:prstGeom prst="rect">
            <a:avLst/>
          </a:prstGeom>
          <a:noFill/>
        </p:spPr>
        <p:txBody>
          <a:bodyPr wrap="square" rtlCol="0">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 Definitions.--In this section: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(1) Indian land.--The term ``Indian land'' has the meaning given the term ``Indian lands'' in section 3 of the Native American Business Development, Trade Promotion, and Tourism Act of 2000 (25 U.S.C. 4302).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(2) Indian tribe.--The term ``Indian tribe'' has the meaning given the term in section 4 of the Indian Self-Determination and Education Assistance Act (25 U.S.C. 5304).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(3) Road.--The term ``road'' means a road managed in whole  or in part by the Bureau of Indian Affairs.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(4) Secretary.--The term ``Secretary'' means the Secretary, acting through the Assistant Secretary for Indian Affairs.</a:t>
            </a:r>
            <a:endParaRPr lang="en-US" dirty="0"/>
          </a:p>
        </p:txBody>
      </p:sp>
    </p:spTree>
    <p:extLst>
      <p:ext uri="{BB962C8B-B14F-4D97-AF65-F5344CB8AC3E}">
        <p14:creationId xmlns:p14="http://schemas.microsoft.com/office/powerpoint/2010/main" val="40403288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10551</TotalTime>
  <Words>1941</Words>
  <Application>Microsoft Office PowerPoint</Application>
  <PresentationFormat>On-screen Show (4:3)</PresentationFormat>
  <Paragraphs>156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BIA Transportation Section 14006</vt:lpstr>
      <vt:lpstr>Overview</vt:lpstr>
      <vt:lpstr>BIA Road Maintenance</vt:lpstr>
      <vt:lpstr>Meeting Purpose</vt:lpstr>
      <vt:lpstr>Purpose</vt:lpstr>
      <vt:lpstr>Purpose</vt:lpstr>
      <vt:lpstr>PowerPoint Presentation</vt:lpstr>
      <vt:lpstr>P.L. 117-58; IIJA Sec. 14006</vt:lpstr>
      <vt:lpstr>Section 14006 (a)</vt:lpstr>
      <vt:lpstr>Evaluation Criteria</vt:lpstr>
      <vt:lpstr>Section 14006 (b)</vt:lpstr>
      <vt:lpstr>Section 14006 (c) and (d)</vt:lpstr>
      <vt:lpstr>Section 14006 (e)</vt:lpstr>
      <vt:lpstr>BIA Road Maintenance Program</vt:lpstr>
      <vt:lpstr>Background (Quick Facts)</vt:lpstr>
      <vt:lpstr>Background</vt:lpstr>
      <vt:lpstr>Background (cont.)</vt:lpstr>
      <vt:lpstr>National Tribal Transportation Facility Inventory (NTTFI, 23 USC 202(b)(1))</vt:lpstr>
      <vt:lpstr>National Tribal Transportation Facility Inventory (NTTFI, 23 USC 202(b)(1))</vt:lpstr>
      <vt:lpstr>Road Maint. Study Background</vt:lpstr>
      <vt:lpstr>Tribal Consultation</vt:lpstr>
      <vt:lpstr>Construction and Maintenance</vt:lpstr>
      <vt:lpstr>What is the difference? Construction vs. Road Maintenance </vt:lpstr>
      <vt:lpstr>PowerPoint Presentation</vt:lpstr>
      <vt:lpstr>25 CFR 900.113 Definition of Construction</vt:lpstr>
      <vt:lpstr>Funding </vt:lpstr>
      <vt:lpstr>TPA</vt:lpstr>
      <vt:lpstr>RM Fund Distribution Process</vt:lpstr>
      <vt:lpstr>RM Fund Distribution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Transportation and BIL Implementation</dc:title>
  <dc:creator>Gishi, LeRoy</dc:creator>
  <cp:lastModifiedBy>Kipp, Sheldon</cp:lastModifiedBy>
  <cp:revision>66</cp:revision>
  <cp:lastPrinted>2022-03-08T19:48:36Z</cp:lastPrinted>
  <dcterms:created xsi:type="dcterms:W3CDTF">2022-01-27T18:49:35Z</dcterms:created>
  <dcterms:modified xsi:type="dcterms:W3CDTF">2023-12-07T17:28:18Z</dcterms:modified>
</cp:coreProperties>
</file>