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4115" r:id="rId4"/>
  </p:sldMasterIdLst>
  <p:notesMasterIdLst>
    <p:notesMasterId r:id="rId20"/>
  </p:notesMasterIdLst>
  <p:handoutMasterIdLst>
    <p:handoutMasterId r:id="rId21"/>
  </p:handoutMasterIdLst>
  <p:sldIdLst>
    <p:sldId id="533" r:id="rId5"/>
    <p:sldId id="848" r:id="rId6"/>
    <p:sldId id="850" r:id="rId7"/>
    <p:sldId id="856" r:id="rId8"/>
    <p:sldId id="863" r:id="rId9"/>
    <p:sldId id="860" r:id="rId10"/>
    <p:sldId id="861" r:id="rId11"/>
    <p:sldId id="847" r:id="rId12"/>
    <p:sldId id="857" r:id="rId13"/>
    <p:sldId id="853" r:id="rId14"/>
    <p:sldId id="854" r:id="rId15"/>
    <p:sldId id="862" r:id="rId16"/>
    <p:sldId id="851" r:id="rId17"/>
    <p:sldId id="612" r:id="rId18"/>
    <p:sldId id="852" r:id="rId19"/>
  </p:sldIdLst>
  <p:sldSz cx="9144000" cy="6858000" type="screen4x3"/>
  <p:notesSz cx="6858000" cy="93138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4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508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 clrMode="gray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C0504D"/>
    <a:srgbClr val="D0D8E8"/>
    <a:srgbClr val="4F81BD"/>
    <a:srgbClr val="C4C4C4"/>
    <a:srgbClr val="CDCDCD"/>
    <a:srgbClr val="000099"/>
    <a:srgbClr val="00808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7" autoAdjust="0"/>
    <p:restoredTop sz="52386" autoAdjust="0"/>
  </p:normalViewPr>
  <p:slideViewPr>
    <p:cSldViewPr snapToGrid="0">
      <p:cViewPr varScale="1">
        <p:scale>
          <a:sx n="47" d="100"/>
          <a:sy n="47" d="100"/>
        </p:scale>
        <p:origin x="226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35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3304"/>
    </p:cViewPr>
  </p:sorterViewPr>
  <p:notesViewPr>
    <p:cSldViewPr snapToGrid="0">
      <p:cViewPr varScale="1">
        <p:scale>
          <a:sx n="63" d="100"/>
          <a:sy n="63" d="100"/>
        </p:scale>
        <p:origin x="2440" y="32"/>
      </p:cViewPr>
      <p:guideLst>
        <p:guide orient="horz" pos="2934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422" cy="46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9" rIns="92375" bIns="46189" numCol="1" anchor="t" anchorCtr="0" compatLnSpc="1">
            <a:prstTxWarp prst="textNoShape">
              <a:avLst/>
            </a:prstTxWarp>
          </a:bodyPr>
          <a:lstStyle>
            <a:lvl1pPr defTabSz="924340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8" y="1"/>
            <a:ext cx="2972422" cy="46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9" rIns="92375" bIns="46189" numCol="1" anchor="t" anchorCtr="0" compatLnSpc="1">
            <a:prstTxWarp prst="textNoShape">
              <a:avLst/>
            </a:prstTxWarp>
          </a:bodyPr>
          <a:lstStyle>
            <a:lvl1pPr algn="r" defTabSz="924340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6909"/>
            <a:ext cx="2972422" cy="46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9" rIns="92375" bIns="46189" numCol="1" anchor="b" anchorCtr="0" compatLnSpc="1">
            <a:prstTxWarp prst="textNoShape">
              <a:avLst/>
            </a:prstTxWarp>
          </a:bodyPr>
          <a:lstStyle>
            <a:lvl1pPr defTabSz="924340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8" y="8846909"/>
            <a:ext cx="2972422" cy="46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9" rIns="92375" bIns="46189" numCol="1" anchor="b" anchorCtr="0" compatLnSpc="1">
            <a:prstTxWarp prst="textNoShape">
              <a:avLst/>
            </a:prstTxWarp>
          </a:bodyPr>
          <a:lstStyle>
            <a:lvl1pPr algn="r" defTabSz="924340">
              <a:defRPr sz="1100"/>
            </a:lvl1pPr>
          </a:lstStyle>
          <a:p>
            <a:fld id="{1762441A-2457-4905-836A-D004E2ACD6E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227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2972422" cy="46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9" rIns="92375" bIns="46189" numCol="1" anchor="t" anchorCtr="0" compatLnSpc="1">
            <a:prstTxWarp prst="textNoShape">
              <a:avLst/>
            </a:prstTxWarp>
          </a:bodyPr>
          <a:lstStyle>
            <a:lvl1pPr defTabSz="924340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8" y="1"/>
            <a:ext cx="2972422" cy="46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9" rIns="92375" bIns="46189" numCol="1" anchor="t" anchorCtr="0" compatLnSpc="1">
            <a:prstTxWarp prst="textNoShape">
              <a:avLst/>
            </a:prstTxWarp>
          </a:bodyPr>
          <a:lstStyle>
            <a:lvl1pPr algn="r" defTabSz="924340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0138" y="696913"/>
            <a:ext cx="4660900" cy="34956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2" y="4423454"/>
            <a:ext cx="5485158" cy="419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9" rIns="92375" bIns="461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46909"/>
            <a:ext cx="2972422" cy="46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9" rIns="92375" bIns="46189" numCol="1" anchor="b" anchorCtr="0" compatLnSpc="1">
            <a:prstTxWarp prst="textNoShape">
              <a:avLst/>
            </a:prstTxWarp>
          </a:bodyPr>
          <a:lstStyle>
            <a:lvl1pPr defTabSz="924340">
              <a:defRPr sz="11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8" y="8846909"/>
            <a:ext cx="2972422" cy="4653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75" tIns="46189" rIns="92375" bIns="46189" numCol="1" anchor="b" anchorCtr="0" compatLnSpc="1">
            <a:prstTxWarp prst="textNoShape">
              <a:avLst/>
            </a:prstTxWarp>
          </a:bodyPr>
          <a:lstStyle>
            <a:lvl1pPr algn="r" defTabSz="924340">
              <a:defRPr sz="1100"/>
            </a:lvl1pPr>
          </a:lstStyle>
          <a:p>
            <a:fld id="{34EEC880-C233-41B2-B74E-1FF2F2FE44B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0596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889" indent="-16388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549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6393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4472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6421" y="4425395"/>
            <a:ext cx="5485158" cy="419155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36679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marR="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3308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0246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889" indent="-16388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08813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889" indent="-163889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877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6945853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defTabSz="914400" latinLnBrk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321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1026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8960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07424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63889" indent="-163889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4EEC880-C233-41B2-B74E-1FF2F2FE44BB}" type="slidenum">
              <a:rPr lang="en-US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36638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EEC880-C233-41B2-B74E-1FF2F2FE44B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2789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pening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013" y="1775642"/>
            <a:ext cx="5438949" cy="1927225"/>
          </a:xfrm>
        </p:spPr>
        <p:txBody>
          <a:bodyPr anchor="b">
            <a:noAutofit/>
          </a:bodyPr>
          <a:lstStyle>
            <a:lvl1pPr>
              <a:defRPr sz="5400" cap="all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013" y="3877341"/>
            <a:ext cx="5438949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392503" y="3728131"/>
            <a:ext cx="5470415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214" y="5209948"/>
            <a:ext cx="1091670" cy="11007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losing Slide/Team Na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1371601"/>
            <a:ext cx="7848600" cy="1600200"/>
          </a:xfrm>
        </p:spPr>
        <p:txBody>
          <a:bodyPr anchor="b">
            <a:noAutofit/>
          </a:bodyPr>
          <a:lstStyle>
            <a:lvl1pPr>
              <a:defRPr sz="2800" cap="none" baseline="0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Office of Policy &amp;</a:t>
            </a:r>
            <a:br>
              <a:rPr lang="en-US" dirty="0"/>
            </a:br>
            <a:r>
              <a:rPr lang="en-US" dirty="0"/>
              <a:t>Governmental Affairs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124200"/>
            <a:ext cx="6400800" cy="9144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048000"/>
            <a:ext cx="784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928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3760" y="274638"/>
            <a:ext cx="8740240" cy="1143000"/>
          </a:xfr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lang="en-US" sz="4000" kern="1200" spc="-100" baseline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 sz="18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51000"/>
            <a:ext cx="4038600" cy="5124387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51000"/>
            <a:ext cx="4038600" cy="5124387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 anchor="t"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8734"/>
            <a:ext cx="8229600" cy="889953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022"/>
            <a:ext cx="8229600" cy="4876800"/>
          </a:xfrm>
        </p:spPr>
        <p:txBody>
          <a:bodyPr/>
          <a:lstStyle>
            <a:lvl2pPr marL="457200" indent="-182880">
              <a:buSzPct val="75000"/>
              <a:buFont typeface="Courier New" panose="02070309020205020404" pitchFamily="49" charset="0"/>
              <a:buChar char="o"/>
              <a:defRPr/>
            </a:lvl2pPr>
            <a:lvl3pPr>
              <a:defRPr sz="16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2690" y="-50723"/>
            <a:ext cx="1066800" cy="329184"/>
          </a:xfrm>
        </p:spPr>
        <p:txBody>
          <a:bodyPr/>
          <a:lstStyle>
            <a:lvl1pPr algn="r">
              <a:defRPr/>
            </a:lvl1pPr>
          </a:lstStyle>
          <a:p>
            <a:fld id="{1A97B858-7F87-4293-BC05-FFDEB8F8B7A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1128628"/>
            <a:ext cx="7772400" cy="2200275"/>
          </a:xfrm>
        </p:spPr>
        <p:txBody>
          <a:bodyPr anchor="b">
            <a:normAutofit/>
          </a:bodyPr>
          <a:lstStyle>
            <a:lvl1pPr algn="l">
              <a:defRPr sz="4200" b="0" cap="all">
                <a:solidFill>
                  <a:schemeClr val="tx1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SECTION HEADER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3393292"/>
            <a:ext cx="7772400" cy="1500187"/>
          </a:xfrm>
        </p:spPr>
        <p:txBody>
          <a:bodyPr anchor="t">
            <a:normAutofit/>
          </a:bodyPr>
          <a:lstStyle>
            <a:lvl1pPr marL="342900" indent="-342900"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section header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365860"/>
            <a:ext cx="7848600" cy="158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-65726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428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A97B858-7F87-4293-BC05-FFDEB8F8B7A1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116" r:id="rId1"/>
    <p:sldLayoutId id="2147484117" r:id="rId2"/>
    <p:sldLayoutId id="2147484118" r:id="rId3"/>
    <p:sldLayoutId id="2147484119" r:id="rId4"/>
    <p:sldLayoutId id="2147484120" r:id="rId5"/>
    <p:sldLayoutId id="2147484121" r:id="rId6"/>
    <p:sldLayoutId id="2147484122" r:id="rId7"/>
    <p:sldLayoutId id="2147484123" r:id="rId8"/>
    <p:sldLayoutId id="2147484124" r:id="rId9"/>
    <p:sldLayoutId id="2147484125" r:id="rId10"/>
    <p:sldLayoutId id="2147484126" r:id="rId11"/>
    <p:sldLayoutId id="214748411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highways.dot.gov/sites/fhwa.dot.gov/files/docs/federal-lands/programs-tribal/36311/transportation_funding_opportunities_for_tribal_nations.pdf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highways.dot.gov/federal-lands/programs-triba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erin.kenley@dot.gov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highways.dot.gov/sites/fhwa.dot.gov/files/docs/subdoc/2401/fy2022-2026-ttp-safety-fund-final-nofo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highways.dot.gov/sites/fhwa.dot.gov/files/images/FY21%20Tribal%20Transportation%20Program%20Safety%20Fund%20Awards_0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highways.dot.gov/newsroom/fhwa-awards-nearly-9-million-tribal-transportation-safety-improvements-and-announce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cc02.safelinks.protection.outlook.com/?url=https%3A%2F%2Flnks.gd%2Fl%2FeyJhbGciOiJIUzI1NiJ9.eyJidWxsZXRpbl9saW5rX2lkIjoxMDQsInVyaSI6ImJwMjpjbGljayIsImJ1bGxldGluX2lkIjoiMjAyMjA1MTYuNTc5OTQ5MjEiLCJ1cmwiOiJodHRwczovL2djYzAyLnNhZmVsaW5rcy5wcm90ZWN0aW9uLm91dGxvb2suY29tLz91cmw9aHR0cHMlM0ElMkYlMkZ0cmliYWxzYWZldHkudXMxNC5saXN0LW1hbmFnZS5jb20lMkZ0cmFjayUyRmNsaWNrJTNGdSUzRGJmNTA3YzMwYTdlOGY1NzhlZGQzODllMzYlMjZpZCUzRDJjYzY5YjJiOTAlMjZlJTNEYTZmYTk4NDI2YSZkYXRhPTA1JTdDMDElN0NibGFuZS5rdW5paGlzYSU0MGRvdC5nb3YlN0M1ZWJjYjIxYzg1YTk0MjFlMzQ1MjA4ZGEzNzQ4ZDBmNyU3Q2M0Y2QyNDViNDRmMDQzOTVhMWFhMzg0OGQyNThmNzhiJTdDMCU3QzAlN0M2Mzc4ODMwODM1NjU0NTA1NTIlN0NVbmtub3duJTdDVFdGcGJHWnNiM2Q4ZXlKV0lqb2lNQzR3TGpBd01EQWlMQ0pRSWpvaVYybHVNeklpTENKQlRpSTZJazFoYVd3aUxDSlhWQ0k2TW4wJTNEJTdDMzAwMCU3QyU3QyU3QyZzZGF0YT1Rc0NPYlolMkZFd1N0RTN0bkRaU3U1cmNGU0ZmJTJGdld1bGQ1bXpZWVIwVlh5OCUzRCZyZXNlcnZlZD0wIn0.xT3wHK3ruuZZaP3Y6C9RSZ64TZa5hcGxd3DdbG3--sI%2Fs%2F528215135%2Fbr%2F131398306765-l&amp;data=05%7C01%7Cerin.kenley%40dot.gov%7C5402c3df0d6649231f1a08da3782d59c%7Cc4cd245b44f04395a1aa3848d258f78b%7C0%7C0%7C637883332310128966%7CUnknown%7CTWFpbGZsb3d8eyJWIjoiMC4wLjAwMDAiLCJQIjoiV2luMzIiLCJBTiI6Ik1haWwiLCJXVCI6Mn0%3D%7C3000%7C%7C%7C&amp;sdata=gN43tk63MQi5%2B9pt5ZDkHCMAJYZ3GfJeVsC8f8m8AuA%3D&amp;reserved=0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gcc02.safelinks.protection.outlook.com/?url=https%3A%2F%2Flnks.gd%2Fl%2FeyJhbGciOiJIUzI1NiJ9.eyJidWxsZXRpbl9saW5rX2lkIjoxMDUsInVyaSI6ImJwMjpjbGljayIsImJ1bGxldGluX2lkIjoiMjAyMjA1MTYuNTc5OTQ5MjEiLCJ1cmwiOiJodHRwczovL2djYzAyLnNhZmVsaW5rcy5wcm90ZWN0aW9uLm91dGxvb2suY29tLz91cmw9aHR0cHMlM0ElMkYlMkZ0cmliYWxzYWZldHkudXMxNC5saXN0LW1hbmFnZS5jb20lMkZ0cmFjayUyRmNsaWNrJTNGdSUzRGJmNTA3YzMwYTdlOGY1NzhlZGQzODllMzYlMjZpZCUzRDIyMDQ5NzU1NWMlMjZlJTNEYTZmYTk4NDI2YSZkYXRhPTA1JTdDMDElN0NibGFuZS5rdW5paGlzYSU0MGRvdC5nb3YlN0M1ZWJjYjIxYzg1YTk0MjFlMzQ1MjA4ZGEzNzQ4ZDBmNyU3Q2M0Y2QyNDViNDRmMDQzOTVhMWFhMzg0OGQyNThmNzhiJTdDMCU3QzAlN0M2Mzc4ODMwODM1NjU0NTA1NTIlN0NVbmtub3duJTdDVFdGcGJHWnNiM2Q4ZXlKV0lqb2lNQzR3TGpBd01EQWlMQ0pRSWpvaVYybHVNeklpTENKQlRpSTZJazFoYVd3aUxDSlhWQ0k2TW4wJTNEJTdDMzAwMCU3QyU3QyU3QyZzZGF0YT1ueHBuMmVFRGVqMFFSajRGQ0xXMnl6enMzTWhYQXNhSWtqNnIlMkZjVXVhMlElM0QmcmVzZXJ2ZWQ9MCJ9.FxzoozshDS-pJ9LUpB1-jqgP2hrLSnaLvWn1SLqvEOc%2Fs%2F528215135%2Fbr%2F131398306765-l&amp;data=05%7C01%7Cerin.kenley%40dot.gov%7C5402c3df0d6649231f1a08da3782d59c%7Cc4cd245b44f04395a1aa3848d258f78b%7C0%7C0%7C637883332310128966%7CUnknown%7CTWFpbGZsb3d8eyJWIjoiMC4wLjAwMDAiLCJQIjoiV2luMzIiLCJBTiI6Ik1haWwiLCJXVCI6Mn0%3D%7C3000%7C%7C%7C&amp;sdata=lWSW3EL8pL3N7m6iW2UT3gmjtdXar0fG4DrplGL66mw%3D&amp;reserved=0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7012" y="702532"/>
            <a:ext cx="8616627" cy="2510568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4000" cap="none" dirty="0">
                <a:latin typeface="+mj-lt"/>
              </a:rPr>
              <a:t>Tribal Transportation Program (TTP) </a:t>
            </a:r>
            <a:r>
              <a:rPr lang="en-US" sz="4000" cap="none" dirty="0">
                <a:latin typeface="+mj-lt"/>
                <a:cs typeface="Arial" panose="020B0604020202020204" pitchFamily="34" charset="0"/>
              </a:rPr>
              <a:t>and Bipartisan Infrastructure Law (BIL)* Overview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7013" y="3845447"/>
            <a:ext cx="5863720" cy="1226283"/>
          </a:xfrm>
        </p:spPr>
        <p:txBody>
          <a:bodyPr>
            <a:normAutofit/>
          </a:bodyPr>
          <a:lstStyle/>
          <a:p>
            <a:r>
              <a:rPr lang="en-US" sz="1600" dirty="0"/>
              <a:t>Erin Kenley, Director</a:t>
            </a:r>
          </a:p>
          <a:p>
            <a:r>
              <a:rPr lang="en-US" sz="1600" dirty="0"/>
              <a:t>FHWA - Office of Tribal Transportation</a:t>
            </a:r>
          </a:p>
          <a:p>
            <a:endParaRPr lang="en-US" sz="1600" dirty="0"/>
          </a:p>
          <a:p>
            <a:r>
              <a:rPr lang="en-US" sz="1600" dirty="0"/>
              <a:t>June 29, 2022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78E7DD3-6F87-4056-9FA2-AB62C232347E}"/>
              </a:ext>
            </a:extLst>
          </p:cNvPr>
          <p:cNvSpPr txBox="1"/>
          <p:nvPr/>
        </p:nvSpPr>
        <p:spPr>
          <a:xfrm>
            <a:off x="2615184" y="6252629"/>
            <a:ext cx="652881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22238" indent="-122238"/>
            <a:r>
              <a:rPr lang="en-US" sz="1600" dirty="0">
                <a:latin typeface="Century Gothic" panose="020B0502020202020204" pitchFamily="34" charset="0"/>
              </a:rPr>
              <a:t>*Also known as </a:t>
            </a:r>
            <a:r>
              <a:rPr lang="en-US" sz="1600" dirty="0">
                <a:latin typeface="Century Gothic" panose="020B0502020202020204" pitchFamily="34" charset="0"/>
                <a:ea typeface="+mn-ea"/>
              </a:rPr>
              <a:t>the</a:t>
            </a:r>
            <a:r>
              <a:rPr lang="en-US" sz="1600" dirty="0">
                <a:latin typeface="Century Gothic" panose="020B0502020202020204" pitchFamily="34" charset="0"/>
              </a:rPr>
              <a:t> “Infrastructure Investment and Jobs Act”</a:t>
            </a:r>
          </a:p>
        </p:txBody>
      </p:sp>
    </p:spTree>
    <p:extLst>
      <p:ext uri="{BB962C8B-B14F-4D97-AF65-F5344CB8AC3E}">
        <p14:creationId xmlns:p14="http://schemas.microsoft.com/office/powerpoint/2010/main" val="2850390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6270E0-2747-4DB6-8AFA-AB5374979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Tribal Transportation Program - BIL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426BFE-302F-40AD-B309-434FABD3E1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Section 14002 – Environmental Review for Certain Tribal Transportation Facilities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Sets time limits on Federal NEPA Decisions and Permitting actions for Tribal Transportation Safety Projects</a:t>
            </a:r>
          </a:p>
          <a:p>
            <a:pPr lvl="2"/>
            <a:r>
              <a:rPr lang="en-US" dirty="0"/>
              <a:t>Safety Projects:  Projects that include features listed in 23 USC 148(a)(4)(B)</a:t>
            </a:r>
          </a:p>
          <a:p>
            <a:pPr lvl="2"/>
            <a:r>
              <a:rPr lang="en-US" dirty="0"/>
              <a:t>45 days to issue a NEPA Decision</a:t>
            </a:r>
          </a:p>
          <a:p>
            <a:pPr lvl="2"/>
            <a:r>
              <a:rPr lang="en-US" dirty="0"/>
              <a:t>Another 45 days to issue permits</a:t>
            </a:r>
          </a:p>
          <a:p>
            <a:pPr marL="548640" lvl="2" indent="0">
              <a:buNone/>
            </a:pPr>
            <a:endParaRPr lang="en-US" dirty="0"/>
          </a:p>
          <a:p>
            <a:pPr lvl="1"/>
            <a:r>
              <a:rPr lang="en-US" dirty="0"/>
              <a:t>Allows an extension with written notice and explanation to the Tribe</a:t>
            </a:r>
          </a:p>
          <a:p>
            <a:pPr lvl="2"/>
            <a:r>
              <a:rPr lang="en-US" dirty="0"/>
              <a:t>30 days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E130E5-7D76-407B-9276-AA118E6DF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B858-7F87-4293-BC05-FFDEB8F8B7A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640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016D4-79D9-40CC-B6CB-7F6BD4E4B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Tribal Transportation Program - BIL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F39DA-6588-4A6D-9792-67124F9014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Section 14003 – Programmatic Agreements for Tribal Categorical Exclusions</a:t>
            </a:r>
          </a:p>
          <a:p>
            <a:endParaRPr lang="en-US" dirty="0"/>
          </a:p>
          <a:p>
            <a:pPr lvl="1"/>
            <a:r>
              <a:rPr lang="en-US" dirty="0"/>
              <a:t>Agreements to delegate Federal authority for approval of categorical exclusions under the National Environmental Policy Act.</a:t>
            </a:r>
          </a:p>
          <a:p>
            <a:pPr lvl="1"/>
            <a:r>
              <a:rPr lang="en-US" dirty="0"/>
              <a:t>Similar authority previously delegated to Tribes by HUD.</a:t>
            </a:r>
          </a:p>
          <a:p>
            <a:pPr lvl="1"/>
            <a:r>
              <a:rPr lang="en-US" dirty="0"/>
              <a:t>Similar authority previously delegated to State DOTs by FHWA.</a:t>
            </a:r>
          </a:p>
          <a:p>
            <a:pPr lvl="1"/>
            <a:r>
              <a:rPr lang="en-US" dirty="0"/>
              <a:t>A proposed, draft template agreement is being developed.</a:t>
            </a:r>
          </a:p>
          <a:p>
            <a:pPr lvl="1"/>
            <a:r>
              <a:rPr lang="en-US" dirty="0"/>
              <a:t>Shall have a term of not more than 5 years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83C91F-E264-464A-80A9-61FA96640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B858-7F87-4293-BC05-FFDEB8F8B7A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0942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Graphical user interface&#10;&#10;Description automatically generated">
            <a:extLst>
              <a:ext uri="{FF2B5EF4-FFF2-40B4-BE49-F238E27FC236}">
                <a16:creationId xmlns:a16="http://schemas.microsoft.com/office/drawing/2014/main" id="{CB83586C-E05E-43C5-8485-ABD6E4E73F0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5977" y="1462691"/>
            <a:ext cx="3363779" cy="432850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5BD0A9BC-1E98-455F-BEB5-FD6C7E394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711700" cy="4718304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Federal Role</a:t>
            </a:r>
          </a:p>
          <a:p>
            <a:r>
              <a:rPr lang="en-US" dirty="0"/>
              <a:t>How to Access Fundings</a:t>
            </a:r>
          </a:p>
          <a:p>
            <a:r>
              <a:rPr lang="en-US" dirty="0"/>
              <a:t>Dedicated Tribal Programs and Other Programs</a:t>
            </a:r>
          </a:p>
          <a:p>
            <a:r>
              <a:rPr lang="en-US" dirty="0"/>
              <a:t>Outlines:</a:t>
            </a:r>
          </a:p>
          <a:p>
            <a:pPr lvl="1">
              <a:lnSpc>
                <a:spcPct val="107000"/>
              </a:lnSpc>
            </a:pPr>
            <a:r>
              <a:rPr lang="en-US" dirty="0"/>
              <a:t>Purpose</a:t>
            </a:r>
          </a:p>
          <a:p>
            <a:pPr lvl="1">
              <a:lnSpc>
                <a:spcPct val="107000"/>
              </a:lnSpc>
            </a:pPr>
            <a:r>
              <a:rPr lang="en-US" dirty="0"/>
              <a:t>Funding</a:t>
            </a:r>
          </a:p>
          <a:p>
            <a:pPr lvl="1">
              <a:lnSpc>
                <a:spcPct val="107000"/>
              </a:lnSpc>
            </a:pPr>
            <a:r>
              <a:rPr lang="en-US" dirty="0"/>
              <a:t>Program Type</a:t>
            </a:r>
          </a:p>
          <a:p>
            <a:pPr lvl="1">
              <a:lnSpc>
                <a:spcPct val="107000"/>
              </a:lnSpc>
            </a:pPr>
            <a:r>
              <a:rPr lang="en-US" dirty="0"/>
              <a:t>Federal Share</a:t>
            </a:r>
          </a:p>
          <a:p>
            <a:pPr lvl="1">
              <a:lnSpc>
                <a:spcPct val="107000"/>
              </a:lnSpc>
            </a:pPr>
            <a:r>
              <a:rPr lang="en-US" dirty="0"/>
              <a:t>Eligible activities</a:t>
            </a:r>
          </a:p>
          <a:p>
            <a:pPr lvl="1">
              <a:lnSpc>
                <a:spcPct val="107000"/>
              </a:lnSpc>
            </a:pPr>
            <a:r>
              <a:rPr lang="en-US" dirty="0"/>
              <a:t>BIL Changes to TTP</a:t>
            </a:r>
          </a:p>
          <a:p>
            <a:pPr lvl="1">
              <a:lnSpc>
                <a:spcPct val="107000"/>
              </a:lnSpc>
            </a:pPr>
            <a:r>
              <a:rPr lang="en-US" dirty="0"/>
              <a:t>Additional Information and Assistance</a:t>
            </a:r>
          </a:p>
          <a:p>
            <a:endParaRPr lang="en-US" dirty="0"/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FB3ACB69-9FD1-4771-AE8A-5B21423597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323020" y="1673352"/>
            <a:ext cx="3363780" cy="4718304"/>
          </a:xfrm>
        </p:spPr>
        <p:txBody>
          <a:bodyPr>
            <a:normAutofit fontScale="85000" lnSpcReduction="20000"/>
          </a:bodyPr>
          <a:lstStyle/>
          <a:p>
            <a:endParaRPr lang="en-US" dirty="0"/>
          </a:p>
        </p:txBody>
      </p:sp>
      <p:sp>
        <p:nvSpPr>
          <p:cNvPr id="11" name="Title 10">
            <a:extLst>
              <a:ext uri="{FF2B5EF4-FFF2-40B4-BE49-F238E27FC236}">
                <a16:creationId xmlns:a16="http://schemas.microsoft.com/office/drawing/2014/main" id="{6DEBFD91-163F-40E6-9B7F-CBD35B2E7F55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57200" y="428536"/>
            <a:ext cx="82296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600" dirty="0">
                <a:hlinkClick r:id="rId4"/>
              </a:rPr>
              <a:t>Transportation Funding Opportunities for Tribal Nations (dot.gov)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3076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E573-4BE2-4D35-9514-BB0C76EC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Tribal Technical Assistance Program (TTAP)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BDF7-DA15-4D76-8AA8-31765F58A0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81022"/>
            <a:ext cx="8652290" cy="48768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NOFO Issued January 24, 2022</a:t>
            </a:r>
          </a:p>
          <a:p>
            <a:r>
              <a:rPr lang="en-US" dirty="0"/>
              <a:t>Application Deadline March 24, 2022</a:t>
            </a:r>
          </a:p>
          <a:p>
            <a:r>
              <a:rPr lang="en-US" dirty="0"/>
              <a:t>Application Deadline Extended to May 2, 2022</a:t>
            </a:r>
          </a:p>
          <a:p>
            <a:r>
              <a:rPr lang="en-US" dirty="0"/>
              <a:t>$17.875 M Award Ceiling Across 4 Years</a:t>
            </a:r>
          </a:p>
          <a:p>
            <a:r>
              <a:rPr lang="en-US" dirty="0"/>
              <a:t>7 TTAP Centers Anticipated – 1 for Rocky Mt. &amp; Great Plains</a:t>
            </a:r>
          </a:p>
          <a:p>
            <a:r>
              <a:rPr lang="en-US" dirty="0"/>
              <a:t>Formal Partnership Between TTAP and OTT	     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43493-D86D-464B-8508-1759F1E2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B858-7F87-4293-BC05-FFDEB8F8B7A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19100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EMAIL LIST SERVE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4E80F79-12F9-40AA-8680-5D2E4652628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87000" y="1583663"/>
            <a:ext cx="8570000" cy="5127555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E149EF2-35F9-4A8F-B9D8-85A27C9F4103}"/>
              </a:ext>
            </a:extLst>
          </p:cNvPr>
          <p:cNvSpPr/>
          <p:nvPr/>
        </p:nvSpPr>
        <p:spPr>
          <a:xfrm>
            <a:off x="4374026" y="693710"/>
            <a:ext cx="6705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4"/>
              </a:rPr>
              <a:t>https://highways.dot.gov/federal-lands/programs-tribal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8941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AB7DAB-C193-4896-86D7-C22F71CEA8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3425" y="1128628"/>
            <a:ext cx="8217150" cy="2200275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/>
              <a:t>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9E08AF-53C9-45B8-A664-4F8EBBABE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05435" y="4015409"/>
            <a:ext cx="8217150" cy="18815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/>
              <a:t>Erin Kenley</a:t>
            </a:r>
            <a:br>
              <a:rPr lang="en-US" dirty="0"/>
            </a:br>
            <a:r>
              <a:rPr lang="en-US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erin.kenley@dot.gov</a:t>
            </a:r>
            <a:endParaRPr lang="en-US" dirty="0"/>
          </a:p>
          <a:p>
            <a:r>
              <a:rPr lang="en-US" i="1" dirty="0"/>
              <a:t>(202) 309-9908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7929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E53A9-35AE-400C-B8B5-B1AA255B4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Tribal Transportation Program - BIL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735DC-396D-4641-AA24-A4F20E765B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u="sng" dirty="0"/>
              <a:t>Funding</a:t>
            </a:r>
          </a:p>
          <a:p>
            <a:endParaRPr lang="en-US" dirty="0"/>
          </a:p>
          <a:p>
            <a:pPr lvl="1"/>
            <a:r>
              <a:rPr lang="en-US" dirty="0"/>
              <a:t>FY22	-	$578,460,000 	(Contract Authority)</a:t>
            </a:r>
          </a:p>
          <a:p>
            <a:endParaRPr lang="en-US" dirty="0"/>
          </a:p>
          <a:p>
            <a:pPr lvl="1"/>
            <a:r>
              <a:rPr lang="en-US" dirty="0"/>
              <a:t>FY23	-	$589,960,000	 (Contract Authority)</a:t>
            </a:r>
          </a:p>
          <a:p>
            <a:endParaRPr lang="en-US" dirty="0"/>
          </a:p>
          <a:p>
            <a:pPr lvl="1"/>
            <a:r>
              <a:rPr lang="en-US" dirty="0"/>
              <a:t>FY24	-	$602,460,000	 (Contract Authority)</a:t>
            </a:r>
          </a:p>
          <a:p>
            <a:endParaRPr lang="en-US" dirty="0"/>
          </a:p>
          <a:p>
            <a:pPr lvl="1"/>
            <a:r>
              <a:rPr lang="en-US" dirty="0"/>
              <a:t>FY25	-	$612,960,000	 (Contract Authority)</a:t>
            </a:r>
          </a:p>
          <a:p>
            <a:endParaRPr lang="en-US" dirty="0"/>
          </a:p>
          <a:p>
            <a:pPr lvl="1"/>
            <a:r>
              <a:rPr lang="en-US" dirty="0"/>
              <a:t>FY26	-	</a:t>
            </a:r>
            <a:r>
              <a:rPr lang="en-US" u="sng" dirty="0"/>
              <a:t>$627,960,000</a:t>
            </a:r>
            <a:r>
              <a:rPr lang="en-US" dirty="0"/>
              <a:t> 	 (Contract Authority)</a:t>
            </a:r>
            <a:endParaRPr lang="en-US" u="sng" dirty="0"/>
          </a:p>
          <a:p>
            <a:endParaRPr lang="en-US" u="sng" dirty="0"/>
          </a:p>
          <a:p>
            <a:pPr marL="0" indent="0">
              <a:buNone/>
            </a:pPr>
            <a:r>
              <a:rPr lang="en-US" dirty="0"/>
              <a:t>	Total:           $3,011,800,000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30F2C6-04C8-43BF-B567-2490A6701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B858-7F87-4293-BC05-FFDEB8F8B7A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20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E573-4BE2-4D35-9514-BB0C76EC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Tribal Transportation Program - BIL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BDF7-DA15-4D76-8AA8-31765F58A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en-US" dirty="0"/>
          </a:p>
          <a:p>
            <a:pPr marL="0" indent="0">
              <a:spcAft>
                <a:spcPts val="600"/>
              </a:spcAft>
              <a:buNone/>
            </a:pPr>
            <a:r>
              <a:rPr lang="en-US" b="1" dirty="0"/>
              <a:t>Safety </a:t>
            </a:r>
          </a:p>
          <a:p>
            <a:pPr marL="0" indent="0">
              <a:spcAft>
                <a:spcPts val="600"/>
              </a:spcAft>
              <a:buNone/>
            </a:pPr>
            <a:endParaRPr lang="en-US" dirty="0"/>
          </a:p>
          <a:p>
            <a:pPr marL="182880" lvl="1">
              <a:spcBef>
                <a:spcPts val="60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2400" dirty="0"/>
              <a:t>4% Set-aside from TTP	(Was 2%)	</a:t>
            </a:r>
          </a:p>
          <a:p>
            <a:pPr marL="182880" lvl="1">
              <a:spcBef>
                <a:spcPts val="60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2400" dirty="0"/>
              <a:t>FY22 NOFO Open</a:t>
            </a:r>
          </a:p>
          <a:p>
            <a:pPr marL="182880" lvl="1">
              <a:spcBef>
                <a:spcPts val="60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2400" dirty="0"/>
              <a:t>Estimated Funding amount $23.1 million</a:t>
            </a:r>
          </a:p>
          <a:p>
            <a:pPr marL="182880" lvl="1">
              <a:spcBef>
                <a:spcPts val="600"/>
              </a:spcBef>
              <a:spcAft>
                <a:spcPts val="600"/>
              </a:spcAft>
              <a:buSzPct val="85000"/>
              <a:buFont typeface="Arial" pitchFamily="34" charset="0"/>
              <a:buChar char="•"/>
            </a:pPr>
            <a:r>
              <a:rPr lang="en-US" sz="2400" dirty="0"/>
              <a:t>Application due date:  September 15, 2022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>
                <a:hlinkClick r:id="rId3"/>
              </a:rPr>
              <a:t>6.4.22 Clean per OST C edits (dot.gov)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43493-D86D-464B-8508-1759F1E2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B858-7F87-4293-BC05-FFDEB8F8B7A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458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B4987-22AF-48C5-ACF2-C1A05A8541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Tribal Transportation Program Safety Fund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D52B9-94CF-4BFC-9BC5-4D62BC2D8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FY21 - 2% set-aside from TTP  </a:t>
            </a:r>
          </a:p>
          <a:p>
            <a:pPr marL="182880" lvl="1">
              <a:buSzPct val="85000"/>
              <a:buFont typeface="Arial" pitchFamily="34" charset="0"/>
              <a:buChar char="•"/>
            </a:pPr>
            <a:r>
              <a:rPr lang="en-US" sz="2400" dirty="0"/>
              <a:t>Approximately $9 M available</a:t>
            </a:r>
          </a:p>
          <a:p>
            <a:pPr marL="182880" lvl="1">
              <a:buSzPct val="85000"/>
              <a:buFont typeface="Arial" pitchFamily="34" charset="0"/>
              <a:buChar char="•"/>
            </a:pPr>
            <a:r>
              <a:rPr lang="en-US" sz="2400" dirty="0"/>
              <a:t>Awards announced last week</a:t>
            </a:r>
          </a:p>
          <a:p>
            <a:pPr marL="182880" lvl="1">
              <a:buSzPct val="85000"/>
              <a:buFont typeface="Arial" pitchFamily="34" charset="0"/>
              <a:buChar char="•"/>
            </a:pPr>
            <a:r>
              <a:rPr lang="en-US" sz="2400" dirty="0"/>
              <a:t>75 applications requesting $26 M</a:t>
            </a:r>
          </a:p>
          <a:p>
            <a:pPr marL="182880" lvl="1">
              <a:buSzPct val="85000"/>
              <a:buFont typeface="Arial" pitchFamily="34" charset="0"/>
              <a:buChar char="•"/>
            </a:pPr>
            <a:r>
              <a:rPr lang="en-US" sz="2400" dirty="0"/>
              <a:t>58 awards to 51 Tribes in 17 states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274320" lvl="1" indent="0">
              <a:buNone/>
            </a:pPr>
            <a:r>
              <a:rPr lang="en-US" dirty="0">
                <a:hlinkClick r:id="rId3"/>
              </a:rPr>
              <a:t>FY21 Tribal Transportation Program Safety Fund Awards.xlsx (dot.gov)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61E9B-065A-4F39-840F-BE4C26AC56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B858-7F87-4293-BC05-FFDEB8F8B7A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55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5D00F-C081-43BF-B519-C44341FD5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56634"/>
            <a:ext cx="8229600" cy="2492966"/>
          </a:xfrm>
        </p:spPr>
        <p:txBody>
          <a:bodyPr>
            <a:normAutofit fontScale="90000"/>
          </a:bodyPr>
          <a:lstStyle/>
          <a:p>
            <a:r>
              <a:rPr lang="en-US" dirty="0">
                <a:hlinkClick r:id="rId3"/>
              </a:rPr>
              <a:t>FHWA Awards Nearly $9 Million for Tribal Transportation Safety Improvements and Announces Additional $120 Million Available Thanks to President’s Bipartisan Infrastructure Law | FHWA (dot.gov)</a:t>
            </a:r>
            <a:br>
              <a:rPr lang="en-US" dirty="0"/>
            </a:br>
            <a:br>
              <a:rPr lang="en-US" b="1" i="0" dirty="0">
                <a:solidFill>
                  <a:srgbClr val="194178"/>
                </a:solidFill>
                <a:effectLst/>
                <a:latin typeface="Open Sans" panose="020B0606030504020204" pitchFamily="34" charset="0"/>
              </a:rPr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C20C-19CB-4E0A-BA65-05E9DA37C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004457"/>
            <a:ext cx="8229600" cy="3196908"/>
          </a:xfrm>
        </p:spPr>
        <p:txBody>
          <a:bodyPr>
            <a:normAutofit/>
          </a:bodyPr>
          <a:lstStyle/>
          <a:p>
            <a:r>
              <a:rPr lang="en-US" dirty="0"/>
              <a:t>Issued June 7</a:t>
            </a:r>
            <a:r>
              <a:rPr lang="en-US" baseline="30000" dirty="0"/>
              <a:t>th</a:t>
            </a:r>
            <a:endParaRPr lang="en-US" dirty="0"/>
          </a:p>
          <a:p>
            <a:r>
              <a:rPr lang="en-US" dirty="0"/>
              <a:t>References FY21 TTPSF Awards</a:t>
            </a:r>
          </a:p>
          <a:p>
            <a:r>
              <a:rPr lang="en-US" dirty="0"/>
              <a:t>Announces the FY22 TTPSF NOFO</a:t>
            </a:r>
          </a:p>
          <a:p>
            <a:r>
              <a:rPr lang="en-US" dirty="0"/>
              <a:t>Rolls out the TTPBF Guidance (Q&amp;A’s)</a:t>
            </a:r>
          </a:p>
          <a:p>
            <a:r>
              <a:rPr lang="en-US" dirty="0"/>
              <a:t>Rolls out the “Transportation Funding Opportunities for Tribal Nations” Brochure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F228D2-E070-46DC-9BA0-BE7F5A9250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B858-7F87-4293-BC05-FFDEB8F8B7A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9402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8E573-4BE2-4D35-9514-BB0C76ECF5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Tribal Transportation Program - BIL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6BDF7-DA15-4D76-8AA8-31765F58A0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High Priority Projects (HPP)</a:t>
            </a:r>
            <a:r>
              <a:rPr lang="en-US" dirty="0"/>
              <a:t>  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$9 M/year set-aside from TTP (New)</a:t>
            </a:r>
          </a:p>
          <a:p>
            <a:pPr lvl="1"/>
            <a:r>
              <a:rPr lang="en-US" dirty="0"/>
              <a:t>$30 M/year subject to appropriations from the General Fund</a:t>
            </a:r>
          </a:p>
          <a:p>
            <a:pPr lvl="2"/>
            <a:r>
              <a:rPr lang="en-US" dirty="0"/>
              <a:t>Not included in the FY22 Consolidated Appropriations Act</a:t>
            </a:r>
          </a:p>
          <a:p>
            <a:pPr lvl="1"/>
            <a:r>
              <a:rPr lang="en-US" dirty="0"/>
              <a:t>To be administered as described in MAP-21 (2012)</a:t>
            </a:r>
          </a:p>
          <a:p>
            <a:pPr lvl="1"/>
            <a:r>
              <a:rPr lang="en-US" dirty="0"/>
              <a:t>Will use the project scoring matrix from original 25 CFR 170</a:t>
            </a:r>
          </a:p>
          <a:p>
            <a:pPr lvl="1"/>
            <a:r>
              <a:rPr lang="en-US" dirty="0"/>
              <a:t>Still a lot of details to be worked out</a:t>
            </a:r>
          </a:p>
          <a:p>
            <a:pPr lvl="1"/>
            <a:r>
              <a:rPr lang="en-US" dirty="0"/>
              <a:t>Legal Counsel started looking at it last week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43493-D86D-464B-8508-1759F1E2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B858-7F87-4293-BC05-FFDEB8F8B7A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4460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47484-8733-45DC-9220-CEE5B742B4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Safe Streets and Roads for All (SS4A) - BIL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38F96-4BEC-4843-851E-97A1B94A5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marR="0">
              <a:spcBef>
                <a:spcPts val="750"/>
              </a:spcBef>
              <a:spcAft>
                <a:spcPts val="750"/>
              </a:spcAft>
            </a:pPr>
            <a:r>
              <a:rPr lang="en-US" sz="1800" dirty="0">
                <a:solidFill>
                  <a:srgbClr val="20202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The Safe Streets for All Notice of Funding Opportunity (NOFO) announced Monday can be found at </a:t>
            </a:r>
            <a:r>
              <a:rPr lang="en-US" sz="1800" u="sng" dirty="0">
                <a:solidFill>
                  <a:srgbClr val="007C89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hlinkClick r:id="rId3"/>
              </a:rPr>
              <a:t>https://www.transportation.gov/SS4A</a:t>
            </a:r>
            <a:r>
              <a:rPr lang="en-US" sz="1800" dirty="0">
                <a:solidFill>
                  <a:srgbClr val="20202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. </a:t>
            </a:r>
          </a:p>
          <a:p>
            <a:pPr marL="0" marR="0">
              <a:spcBef>
                <a:spcPts val="750"/>
              </a:spcBef>
              <a:spcAft>
                <a:spcPts val="750"/>
              </a:spcAft>
            </a:pPr>
            <a:r>
              <a:rPr lang="en-US" sz="1800" dirty="0">
                <a:solidFill>
                  <a:srgbClr val="20202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Applications are due on or before Sept. 15, 2022.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>
              <a:spcBef>
                <a:spcPts val="750"/>
              </a:spcBef>
              <a:spcAft>
                <a:spcPts val="750"/>
              </a:spcAft>
            </a:pPr>
            <a:r>
              <a:rPr lang="en-US" sz="1800" dirty="0">
                <a:solidFill>
                  <a:srgbClr val="202020"/>
                </a:solidFill>
                <a:latin typeface="Helvetica" panose="020B0604020202020204" pitchFamily="34" charset="0"/>
              </a:rPr>
              <a:t>Stakeholder webinars</a:t>
            </a:r>
          </a:p>
          <a:p>
            <a:pPr marL="274320" lvl="1">
              <a:spcBef>
                <a:spcPts val="750"/>
              </a:spcBef>
              <a:spcAft>
                <a:spcPts val="750"/>
              </a:spcAft>
            </a:pPr>
            <a:r>
              <a:rPr lang="en-US" sz="1400" dirty="0">
                <a:solidFill>
                  <a:srgbClr val="202020"/>
                </a:solidFill>
                <a:latin typeface="Helvetica" panose="020B0604020202020204" pitchFamily="34" charset="0"/>
              </a:rPr>
              <a:t>Monday, June 13: How to Apply for the Safe Streets and Roads for All (SS4A) Opportunity </a:t>
            </a:r>
          </a:p>
          <a:p>
            <a:pPr marL="274320" lvl="1">
              <a:spcBef>
                <a:spcPts val="750"/>
              </a:spcBef>
              <a:spcAft>
                <a:spcPts val="750"/>
              </a:spcAft>
              <a:tabLst>
                <a:tab pos="457200" algn="l"/>
              </a:tabLst>
            </a:pPr>
            <a:r>
              <a:rPr lang="en-US" sz="1400" dirty="0">
                <a:solidFill>
                  <a:srgbClr val="202020"/>
                </a:solidFill>
                <a:latin typeface="Helvetica" panose="020B0604020202020204" pitchFamily="34" charset="0"/>
              </a:rPr>
              <a:t>Wednesday, June 15: How to Apply for the Safe Streets and Roads for All (SS4A) Opportunity: Focus on Action Plan Grants </a:t>
            </a:r>
          </a:p>
          <a:p>
            <a:pPr marL="274320" lvl="1">
              <a:spcBef>
                <a:spcPts val="750"/>
              </a:spcBef>
              <a:spcAft>
                <a:spcPts val="750"/>
              </a:spcAft>
              <a:tabLst>
                <a:tab pos="457200" algn="l"/>
              </a:tabLst>
            </a:pPr>
            <a:r>
              <a:rPr lang="en-US" sz="1400" dirty="0">
                <a:solidFill>
                  <a:srgbClr val="202020"/>
                </a:solidFill>
                <a:latin typeface="Helvetica" panose="020B0604020202020204" pitchFamily="34" charset="0"/>
              </a:rPr>
              <a:t>Thursday, June 23: How to Apply for the Safe Streets and Roads for All (SS4A) Opportunity: Focus on Implementation Grants </a:t>
            </a:r>
          </a:p>
          <a:p>
            <a:pPr marL="0">
              <a:spcBef>
                <a:spcPts val="750"/>
              </a:spcBef>
              <a:spcAft>
                <a:spcPts val="750"/>
              </a:spcAft>
            </a:pPr>
            <a:r>
              <a:rPr lang="en-US" sz="1800" dirty="0">
                <a:solidFill>
                  <a:srgbClr val="202020"/>
                </a:solidFill>
                <a:latin typeface="Helvetica" panose="020B0604020202020204" pitchFamily="34" charset="0"/>
              </a:rPr>
              <a:t>Additional information and resources about the SS4A Grant Program, including webinar links, also can be found at </a:t>
            </a:r>
            <a:r>
              <a:rPr lang="en-US" sz="1800" u="sng" dirty="0">
                <a:solidFill>
                  <a:srgbClr val="007C89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  <a:hlinkClick r:id="rId4"/>
              </a:rPr>
              <a:t>https://www.transportation.gov/SS4A</a:t>
            </a:r>
            <a:r>
              <a:rPr lang="en-US" sz="1800" dirty="0">
                <a:solidFill>
                  <a:srgbClr val="202020"/>
                </a:solidFill>
                <a:effectLst/>
                <a:latin typeface="Helvetica" panose="020B0604020202020204" pitchFamily="34" charset="0"/>
                <a:ea typeface="Calibri" panose="020F0502020204030204" pitchFamily="34" charset="0"/>
              </a:rPr>
              <a:t>.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026AC9-FCA4-4122-9EE4-3B5EC2BC8D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B858-7F87-4293-BC05-FFDEB8F8B7A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791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FA101-C462-4930-9C6E-C6E880B554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9688" y="624590"/>
            <a:ext cx="7243002" cy="1255010"/>
          </a:xfrm>
        </p:spPr>
        <p:txBody>
          <a:bodyPr>
            <a:noAutofit/>
          </a:bodyPr>
          <a:lstStyle/>
          <a:p>
            <a:pPr algn="ctr"/>
            <a:r>
              <a:rPr lang="en-US" dirty="0"/>
              <a:t>Nationally Significant Federal Lands and Tribal Projects Program (NSFLTP) - BIL</a:t>
            </a:r>
            <a:br>
              <a:rPr lang="en-US" sz="2800" b="1" u="sng" dirty="0"/>
            </a:br>
            <a:br>
              <a:rPr lang="en-US" sz="2800" dirty="0"/>
            </a:b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A6FEC8-AE46-4628-AC98-FAF9C525B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A97B858-7F87-4293-BC05-FFDEB8F8B7A1}" type="slidenum">
              <a:rPr lang="en-US">
                <a:solidFill>
                  <a:srgbClr val="4E67C8"/>
                </a:solidFill>
                <a:latin typeface="Arial" pitchFamily="34" charset="0"/>
                <a:ea typeface="ＭＳ Ｐゴシック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dirty="0">
              <a:solidFill>
                <a:srgbClr val="4E67C8"/>
              </a:solidFill>
              <a:latin typeface="Arial" pitchFamily="34" charset="0"/>
              <a:ea typeface="ＭＳ Ｐゴシック" charset="-128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831464-6F5A-4163-9578-FB655B63372E}"/>
              </a:ext>
            </a:extLst>
          </p:cNvPr>
          <p:cNvSpPr/>
          <p:nvPr/>
        </p:nvSpPr>
        <p:spPr>
          <a:xfrm>
            <a:off x="681824" y="2399447"/>
            <a:ext cx="4572000" cy="71558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350" dirty="0"/>
          </a:p>
          <a:p>
            <a:endParaRPr lang="en-US" sz="1350" dirty="0"/>
          </a:p>
          <a:p>
            <a:endParaRPr lang="en-US" sz="1350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28AE32A-4E2D-466B-A832-110B6182CE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9688" y="1879600"/>
            <a:ext cx="6667912" cy="4673600"/>
          </a:xfrm>
        </p:spPr>
        <p:txBody>
          <a:bodyPr>
            <a:normAutofit/>
          </a:bodyPr>
          <a:lstStyle/>
          <a:p>
            <a:r>
              <a:rPr lang="en-US" sz="1800" dirty="0"/>
              <a:t>Funding - $275 M (FY 22-26) in contract authority from the HTF</a:t>
            </a:r>
          </a:p>
          <a:p>
            <a:r>
              <a:rPr lang="en-US" sz="1800" dirty="0"/>
              <a:t>Reduces (from $25 M to $12.5 M) minimum eligible project cost</a:t>
            </a:r>
          </a:p>
          <a:p>
            <a:r>
              <a:rPr lang="en-US" sz="1800" dirty="0"/>
              <a:t>Modifies the Federal share requirements:</a:t>
            </a:r>
          </a:p>
          <a:p>
            <a:pPr lvl="1"/>
            <a:r>
              <a:rPr lang="en-US" sz="1800" dirty="0"/>
              <a:t>Federal share for tribal projects is 100%; </a:t>
            </a:r>
          </a:p>
          <a:p>
            <a:pPr lvl="1"/>
            <a:r>
              <a:rPr lang="en-US" sz="1800" dirty="0"/>
              <a:t>For other projects, it allows Title 23 and Title 49 funds to be used for the “non‐Federal” share</a:t>
            </a:r>
          </a:p>
          <a:p>
            <a:r>
              <a:rPr lang="en-US" sz="1800" dirty="0"/>
              <a:t>Requires an even split between tribal and Federal lands projects</a:t>
            </a:r>
          </a:p>
          <a:p>
            <a:r>
              <a:rPr lang="en-US" sz="1800" dirty="0"/>
              <a:t>Of the funds for Federal lands projects, requires that at least 1 eligible project be carried out in a unit of the National Park System with ≥3 M annual visitors</a:t>
            </a:r>
          </a:p>
          <a:p>
            <a:pPr marL="0" indent="0">
              <a:buNone/>
            </a:pPr>
            <a:endParaRPr lang="en-US" sz="1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17043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D8EB-7CBE-4163-8431-BFAFA9008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National Significant Federal Lands and Tribal Project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6CD9F3-7305-41E2-93E9-4F803C402B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FY21 - $100 M available</a:t>
            </a:r>
          </a:p>
          <a:p>
            <a:pPr lvl="1"/>
            <a:r>
              <a:rPr lang="en-US" dirty="0"/>
              <a:t>12 applications requesting $932 million</a:t>
            </a:r>
          </a:p>
          <a:p>
            <a:pPr lvl="1"/>
            <a:r>
              <a:rPr lang="en-US" dirty="0"/>
              <a:t>Award announced soon</a:t>
            </a:r>
          </a:p>
          <a:p>
            <a:endParaRPr lang="en-US" dirty="0"/>
          </a:p>
          <a:p>
            <a:r>
              <a:rPr lang="en-US" dirty="0"/>
              <a:t>FY22 – $125 M available</a:t>
            </a:r>
          </a:p>
          <a:p>
            <a:pPr lvl="1"/>
            <a:r>
              <a:rPr lang="en-US" dirty="0"/>
              <a:t>Includes $75 M from the GF (FY22 Appropriations Act)</a:t>
            </a:r>
          </a:p>
          <a:p>
            <a:pPr lvl="1"/>
            <a:r>
              <a:rPr lang="en-US" dirty="0"/>
              <a:t>NOFO released soon 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4AF218-30E4-4E0D-AAFD-8439A2771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97B858-7F87-4293-BC05-FFDEB8F8B7A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9160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PLS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B2C590C5B0E548BBB80B30B4757BD0" ma:contentTypeVersion="11" ma:contentTypeDescription="Create a new document." ma:contentTypeScope="" ma:versionID="9b3c681f22ce2d5d318248d2d306fa88">
  <xsd:schema xmlns:xsd="http://www.w3.org/2001/XMLSchema" xmlns:xs="http://www.w3.org/2001/XMLSchema" xmlns:p="http://schemas.microsoft.com/office/2006/metadata/properties" xmlns:ns2="63ed583d-7590-47b9-98bc-2af72f9646ac" xmlns:ns3="b3ce6949-99fe-4549-b75a-2322037c47c1" targetNamespace="http://schemas.microsoft.com/office/2006/metadata/properties" ma:root="true" ma:fieldsID="d7ad1c33628d3695e01fc08897cbf145" ns2:_="" ns3:_="">
    <xsd:import namespace="63ed583d-7590-47b9-98bc-2af72f9646ac"/>
    <xsd:import namespace="b3ce6949-99fe-4549-b75a-2322037c47c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ReviewStage" minOccurs="0"/>
                <xsd:element ref="ns2:Comments" minOccurs="0"/>
                <xsd:element ref="ns2:PublishStage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3ed583d-7590-47b9-98bc-2af72f9646a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ReviewStage" ma:index="12" nillable="true" ma:displayName="Review Stage" ma:format="Dropdown" ma:internalName="ReviewStage">
      <xsd:simpleType>
        <xsd:restriction base="dms:Choice">
          <xsd:enumeration value="Review 1 complete"/>
          <xsd:enumeration value="Review 2 complete - QC ready"/>
          <xsd:enumeration value="Review 2 complete - EDITS/COMMENTS"/>
          <xsd:enumeration value="Completed QC &amp; saved clean"/>
          <xsd:enumeration value="Sent to OD for review"/>
          <xsd:enumeration value="Completed OD review"/>
          <xsd:enumeration value="Completed T-Team review"/>
          <xsd:enumeration value="Final edits made"/>
          <xsd:enumeration value="FINAL"/>
        </xsd:restriction>
      </xsd:simpleType>
    </xsd:element>
    <xsd:element name="Comments" ma:index="13" nillable="true" ma:displayName="Comments" ma:format="Dropdown" ma:internalName="Comments">
      <xsd:simpleType>
        <xsd:restriction base="dms:Text">
          <xsd:maxLength value="255"/>
        </xsd:restriction>
      </xsd:simpleType>
    </xsd:element>
    <xsd:element name="PublishStage" ma:index="14" nillable="true" ma:displayName="Publish Stage" ma:format="Dropdown" ma:internalName="PublishStage">
      <xsd:simpleType>
        <xsd:restriction base="dms:Choice">
          <xsd:enumeration value="Still editing"/>
          <xsd:enumeration value="Ready for PDF"/>
          <xsd:enumeration value="Converted to PDF"/>
          <xsd:enumeration value="Added to Compiled PDF"/>
          <xsd:enumeration value="QC complete"/>
        </xsd:restriction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3ce6949-99fe-4549-b75a-2322037c47c1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viewStage xmlns="63ed583d-7590-47b9-98bc-2af72f9646ac" xsi:nil="true"/>
    <Comments xmlns="63ed583d-7590-47b9-98bc-2af72f9646ac" xsi:nil="true"/>
    <PublishStage xmlns="63ed583d-7590-47b9-98bc-2af72f9646ac" xsi:nil="true"/>
  </documentManagement>
</p:properties>
</file>

<file path=customXml/itemProps1.xml><?xml version="1.0" encoding="utf-8"?>
<ds:datastoreItem xmlns:ds="http://schemas.openxmlformats.org/officeDocument/2006/customXml" ds:itemID="{24D9D6C3-47F0-492A-895D-832001E9B1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3ed583d-7590-47b9-98bc-2af72f9646ac"/>
    <ds:schemaRef ds:uri="b3ce6949-99fe-4549-b75a-2322037c47c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0E6E28-922E-489D-B6F0-B2B4E174340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1BD2BE4-F3E5-45B1-B00A-AF7AF65464CB}">
  <ds:schemaRefs>
    <ds:schemaRef ds:uri="63ed583d-7590-47b9-98bc-2af72f9646ac"/>
    <ds:schemaRef ds:uri="http://purl.org/dc/terms/"/>
    <ds:schemaRef ds:uri="b3ce6949-99fe-4549-b75a-2322037c47c1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PPT Template</Template>
  <TotalTime>0</TotalTime>
  <Words>967</Words>
  <Application>Microsoft Office PowerPoint</Application>
  <PresentationFormat>On-screen Show (4:3)</PresentationFormat>
  <Paragraphs>158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ＭＳ Ｐゴシック</vt:lpstr>
      <vt:lpstr>Arial</vt:lpstr>
      <vt:lpstr>Calibri</vt:lpstr>
      <vt:lpstr>Century Gothic</vt:lpstr>
      <vt:lpstr>Courier New</vt:lpstr>
      <vt:lpstr>Helvetica</vt:lpstr>
      <vt:lpstr>Open Sans</vt:lpstr>
      <vt:lpstr>HPLS Theme</vt:lpstr>
      <vt:lpstr>Tribal Transportation Program (TTP) and Bipartisan Infrastructure Law (BIL)* Overview</vt:lpstr>
      <vt:lpstr>Tribal Transportation Program - BIL</vt:lpstr>
      <vt:lpstr>Tribal Transportation Program - BIL</vt:lpstr>
      <vt:lpstr>Tribal Transportation Program Safety Fund</vt:lpstr>
      <vt:lpstr>FHWA Awards Nearly $9 Million for Tribal Transportation Safety Improvements and Announces Additional $120 Million Available Thanks to President’s Bipartisan Infrastructure Law | FHWA (dot.gov)  </vt:lpstr>
      <vt:lpstr>Tribal Transportation Program - BIL</vt:lpstr>
      <vt:lpstr>Safe Streets and Roads for All (SS4A) - BIL</vt:lpstr>
      <vt:lpstr>Nationally Significant Federal Lands and Tribal Projects Program (NSFLTP) - BIL  </vt:lpstr>
      <vt:lpstr>National Significant Federal Lands and Tribal Project Program</vt:lpstr>
      <vt:lpstr>Tribal Transportation Program - BIL</vt:lpstr>
      <vt:lpstr>Tribal Transportation Program - BIL</vt:lpstr>
      <vt:lpstr>Transportation Funding Opportunities for Tribal Nations (dot.gov)</vt:lpstr>
      <vt:lpstr>Tribal Technical Assistance Program (TTAP)</vt:lpstr>
      <vt:lpstr>EMAIL LIST SERVE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INFRASTRUCTURE INVESTMENT AND JOBS ACT (IIJA) Overview of highway provisions</dc:title>
  <dc:creator/>
  <cp:lastModifiedBy/>
  <cp:revision>48</cp:revision>
  <dcterms:created xsi:type="dcterms:W3CDTF">2017-11-21T14:37:20Z</dcterms:created>
  <dcterms:modified xsi:type="dcterms:W3CDTF">2022-06-29T17:36:03Z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0x010100FEB2C590C5B0E548BBB80B30B4757BD0</vt:lpwstr>
  </property>
</Properties>
</file>